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handoutMasterIdLst>
    <p:handoutMasterId r:id="rId49"/>
  </p:handoutMasterIdLst>
  <p:sldIdLst>
    <p:sldId id="644" r:id="rId3"/>
    <p:sldId id="807" r:id="rId4"/>
    <p:sldId id="846" r:id="rId5"/>
    <p:sldId id="728" r:id="rId6"/>
    <p:sldId id="812" r:id="rId7"/>
    <p:sldId id="814" r:id="rId8"/>
    <p:sldId id="810" r:id="rId9"/>
    <p:sldId id="811" r:id="rId10"/>
    <p:sldId id="688" r:id="rId11"/>
    <p:sldId id="815" r:id="rId12"/>
    <p:sldId id="775" r:id="rId13"/>
    <p:sldId id="780" r:id="rId14"/>
    <p:sldId id="816" r:id="rId15"/>
    <p:sldId id="838" r:id="rId16"/>
    <p:sldId id="818" r:id="rId17"/>
    <p:sldId id="820" r:id="rId18"/>
    <p:sldId id="839" r:id="rId19"/>
    <p:sldId id="819" r:id="rId20"/>
    <p:sldId id="821" r:id="rId21"/>
    <p:sldId id="822" r:id="rId22"/>
    <p:sldId id="824" r:id="rId23"/>
    <p:sldId id="826" r:id="rId24"/>
    <p:sldId id="825" r:id="rId25"/>
    <p:sldId id="827" r:id="rId26"/>
    <p:sldId id="828" r:id="rId27"/>
    <p:sldId id="718" r:id="rId28"/>
    <p:sldId id="823" r:id="rId29"/>
    <p:sldId id="840" r:id="rId30"/>
    <p:sldId id="829" r:id="rId31"/>
    <p:sldId id="830" r:id="rId32"/>
    <p:sldId id="841" r:id="rId33"/>
    <p:sldId id="831" r:id="rId34"/>
    <p:sldId id="832" r:id="rId35"/>
    <p:sldId id="833" r:id="rId36"/>
    <p:sldId id="842" r:id="rId37"/>
    <p:sldId id="848" r:id="rId38"/>
    <p:sldId id="836" r:id="rId39"/>
    <p:sldId id="837" r:id="rId40"/>
    <p:sldId id="843" r:id="rId41"/>
    <p:sldId id="844" r:id="rId42"/>
    <p:sldId id="845" r:id="rId43"/>
    <p:sldId id="849" r:id="rId44"/>
    <p:sldId id="847" r:id="rId45"/>
    <p:sldId id="300" r:id="rId46"/>
    <p:sldId id="288" r:id="rId47"/>
  </p:sldIdLst>
  <p:sldSz cx="12192000" cy="6858000"/>
  <p:notesSz cx="6954838" cy="93091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794"/>
    <a:srgbClr val="342A20"/>
    <a:srgbClr val="4F5C6C"/>
    <a:srgbClr val="495666"/>
    <a:srgbClr val="836543"/>
    <a:srgbClr val="291605"/>
    <a:srgbClr val="FECF02"/>
    <a:srgbClr val="202B3D"/>
    <a:srgbClr val="DCD8D1"/>
    <a:srgbClr val="AC9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B54FA-F907-4C5B-8D3A-4D27D3392283}" v="2279" dt="2023-03-18T09:38:57.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441" autoAdjust="0"/>
  </p:normalViewPr>
  <p:slideViewPr>
    <p:cSldViewPr snapToGrid="0">
      <p:cViewPr varScale="1">
        <p:scale>
          <a:sx n="109" d="100"/>
          <a:sy n="109" d="100"/>
        </p:scale>
        <p:origin x="1224" y="1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BA6CC40F-C4F2-4807-B320-0CA3496662C0}" type="datetimeFigureOut">
              <a:rPr lang="en-US" smtClean="0"/>
              <a:t>3/18/23</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8FE0BC4C-0680-46D0-8607-0E3A5E674A6F}" type="slidenum">
              <a:rPr lang="en-US" smtClean="0"/>
              <a:t>‹#›</a:t>
            </a:fld>
            <a:endParaRPr lang="en-US"/>
          </a:p>
        </p:txBody>
      </p:sp>
    </p:spTree>
    <p:extLst>
      <p:ext uri="{BB962C8B-B14F-4D97-AF65-F5344CB8AC3E}">
        <p14:creationId xmlns:p14="http://schemas.microsoft.com/office/powerpoint/2010/main" val="51900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DA306154-8B08-4B77-96A5-39C5FE0E1CAF}" type="datetimeFigureOut">
              <a:rPr lang="en-US" smtClean="0"/>
              <a:t>3/18/23</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72324EBA-54D3-45F1-9A0A-BDEB83CA518A}" type="slidenum">
              <a:rPr lang="en-US" smtClean="0"/>
              <a:t>‹#›</a:t>
            </a:fld>
            <a:endParaRPr lang="en-US"/>
          </a:p>
        </p:txBody>
      </p:sp>
    </p:spTree>
    <p:extLst>
      <p:ext uri="{BB962C8B-B14F-4D97-AF65-F5344CB8AC3E}">
        <p14:creationId xmlns:p14="http://schemas.microsoft.com/office/powerpoint/2010/main" val="8111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a:t>
            </a:fld>
            <a:endParaRPr lang="en-US"/>
          </a:p>
        </p:txBody>
      </p:sp>
    </p:spTree>
    <p:extLst>
      <p:ext uri="{BB962C8B-B14F-4D97-AF65-F5344CB8AC3E}">
        <p14:creationId xmlns:p14="http://schemas.microsoft.com/office/powerpoint/2010/main" val="8217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10</a:t>
            </a:fld>
            <a:endParaRPr lang="en-US"/>
          </a:p>
        </p:txBody>
      </p:sp>
    </p:spTree>
    <p:extLst>
      <p:ext uri="{BB962C8B-B14F-4D97-AF65-F5344CB8AC3E}">
        <p14:creationId xmlns:p14="http://schemas.microsoft.com/office/powerpoint/2010/main" val="930930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11</a:t>
            </a:fld>
            <a:endParaRPr lang="en-US"/>
          </a:p>
        </p:txBody>
      </p:sp>
    </p:spTree>
    <p:extLst>
      <p:ext uri="{BB962C8B-B14F-4D97-AF65-F5344CB8AC3E}">
        <p14:creationId xmlns:p14="http://schemas.microsoft.com/office/powerpoint/2010/main" val="7876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12</a:t>
            </a:fld>
            <a:endParaRPr lang="en-US"/>
          </a:p>
        </p:txBody>
      </p:sp>
    </p:spTree>
    <p:extLst>
      <p:ext uri="{BB962C8B-B14F-4D97-AF65-F5344CB8AC3E}">
        <p14:creationId xmlns:p14="http://schemas.microsoft.com/office/powerpoint/2010/main" val="359686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We don’t have an identical word in English.  The ones that come close are form or nature.</a:t>
            </a:r>
          </a:p>
        </p:txBody>
      </p:sp>
      <p:sp>
        <p:nvSpPr>
          <p:cNvPr id="4" name="Slide Number Placeholder 3"/>
          <p:cNvSpPr>
            <a:spLocks noGrp="1"/>
          </p:cNvSpPr>
          <p:nvPr>
            <p:ph type="sldNum" sz="quarter" idx="5"/>
          </p:nvPr>
        </p:nvSpPr>
        <p:spPr/>
        <p:txBody>
          <a:bodyPr/>
          <a:lstStyle/>
          <a:p>
            <a:fld id="{3823765F-6D3A-4867-9087-48A7502DC5BA}" type="slidenum">
              <a:rPr lang="en-US" smtClean="0"/>
              <a:t>13</a:t>
            </a:fld>
            <a:endParaRPr lang="en-US"/>
          </a:p>
        </p:txBody>
      </p:sp>
    </p:spTree>
    <p:extLst>
      <p:ext uri="{BB962C8B-B14F-4D97-AF65-F5344CB8AC3E}">
        <p14:creationId xmlns:p14="http://schemas.microsoft.com/office/powerpoint/2010/main" val="94902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14</a:t>
            </a:fld>
            <a:endParaRPr lang="en-US"/>
          </a:p>
        </p:txBody>
      </p:sp>
    </p:spTree>
    <p:extLst>
      <p:ext uri="{BB962C8B-B14F-4D97-AF65-F5344CB8AC3E}">
        <p14:creationId xmlns:p14="http://schemas.microsoft.com/office/powerpoint/2010/main" val="463484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1 Timothy 6:16 “unapproachable light”</a:t>
            </a:r>
          </a:p>
        </p:txBody>
      </p:sp>
      <p:sp>
        <p:nvSpPr>
          <p:cNvPr id="4" name="Slide Number Placeholder 3"/>
          <p:cNvSpPr>
            <a:spLocks noGrp="1"/>
          </p:cNvSpPr>
          <p:nvPr>
            <p:ph type="sldNum" sz="quarter" idx="5"/>
          </p:nvPr>
        </p:nvSpPr>
        <p:spPr/>
        <p:txBody>
          <a:bodyPr/>
          <a:lstStyle/>
          <a:p>
            <a:fld id="{3823765F-6D3A-4867-9087-48A7502DC5BA}" type="slidenum">
              <a:rPr lang="en-US" smtClean="0"/>
              <a:t>15</a:t>
            </a:fld>
            <a:endParaRPr lang="en-US"/>
          </a:p>
        </p:txBody>
      </p:sp>
    </p:spTree>
    <p:extLst>
      <p:ext uri="{BB962C8B-B14F-4D97-AF65-F5344CB8AC3E}">
        <p14:creationId xmlns:p14="http://schemas.microsoft.com/office/powerpoint/2010/main" val="2091005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Who’s glory does it say Isaiah saw?</a:t>
            </a:r>
          </a:p>
        </p:txBody>
      </p:sp>
      <p:sp>
        <p:nvSpPr>
          <p:cNvPr id="4" name="Slide Number Placeholder 3"/>
          <p:cNvSpPr>
            <a:spLocks noGrp="1"/>
          </p:cNvSpPr>
          <p:nvPr>
            <p:ph type="sldNum" sz="quarter" idx="5"/>
          </p:nvPr>
        </p:nvSpPr>
        <p:spPr/>
        <p:txBody>
          <a:bodyPr/>
          <a:lstStyle/>
          <a:p>
            <a:fld id="{3823765F-6D3A-4867-9087-48A7502DC5BA}" type="slidenum">
              <a:rPr lang="en-US" smtClean="0"/>
              <a:t>16</a:t>
            </a:fld>
            <a:endParaRPr lang="en-US"/>
          </a:p>
        </p:txBody>
      </p:sp>
    </p:spTree>
    <p:extLst>
      <p:ext uri="{BB962C8B-B14F-4D97-AF65-F5344CB8AC3E}">
        <p14:creationId xmlns:p14="http://schemas.microsoft.com/office/powerpoint/2010/main" val="397948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Jesus’ glory!  When?</a:t>
            </a:r>
          </a:p>
        </p:txBody>
      </p:sp>
      <p:sp>
        <p:nvSpPr>
          <p:cNvPr id="4" name="Slide Number Placeholder 3"/>
          <p:cNvSpPr>
            <a:spLocks noGrp="1"/>
          </p:cNvSpPr>
          <p:nvPr>
            <p:ph type="sldNum" sz="quarter" idx="5"/>
          </p:nvPr>
        </p:nvSpPr>
        <p:spPr/>
        <p:txBody>
          <a:bodyPr/>
          <a:lstStyle/>
          <a:p>
            <a:fld id="{3823765F-6D3A-4867-9087-48A7502DC5BA}" type="slidenum">
              <a:rPr lang="en-US" smtClean="0"/>
              <a:t>17</a:t>
            </a:fld>
            <a:endParaRPr lang="en-US"/>
          </a:p>
        </p:txBody>
      </p:sp>
    </p:spTree>
    <p:extLst>
      <p:ext uri="{BB962C8B-B14F-4D97-AF65-F5344CB8AC3E}">
        <p14:creationId xmlns:p14="http://schemas.microsoft.com/office/powerpoint/2010/main" val="2307552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18</a:t>
            </a:fld>
            <a:endParaRPr lang="en-US"/>
          </a:p>
        </p:txBody>
      </p:sp>
    </p:spTree>
    <p:extLst>
      <p:ext uri="{BB962C8B-B14F-4D97-AF65-F5344CB8AC3E}">
        <p14:creationId xmlns:p14="http://schemas.microsoft.com/office/powerpoint/2010/main" val="547749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19</a:t>
            </a:fld>
            <a:endParaRPr lang="en-US"/>
          </a:p>
        </p:txBody>
      </p:sp>
    </p:spTree>
    <p:extLst>
      <p:ext uri="{BB962C8B-B14F-4D97-AF65-F5344CB8AC3E}">
        <p14:creationId xmlns:p14="http://schemas.microsoft.com/office/powerpoint/2010/main" val="220535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a:t>
            </a:fld>
            <a:endParaRPr lang="en-US"/>
          </a:p>
        </p:txBody>
      </p:sp>
    </p:spTree>
    <p:extLst>
      <p:ext uri="{BB962C8B-B14F-4D97-AF65-F5344CB8AC3E}">
        <p14:creationId xmlns:p14="http://schemas.microsoft.com/office/powerpoint/2010/main" val="255484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20</a:t>
            </a:fld>
            <a:endParaRPr lang="en-US"/>
          </a:p>
        </p:txBody>
      </p:sp>
    </p:spTree>
    <p:extLst>
      <p:ext uri="{BB962C8B-B14F-4D97-AF65-F5344CB8AC3E}">
        <p14:creationId xmlns:p14="http://schemas.microsoft.com/office/powerpoint/2010/main" val="493120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Every time we choose to disobey God, we’re trying to be God – believing that we know better!</a:t>
            </a:r>
          </a:p>
        </p:txBody>
      </p:sp>
      <p:sp>
        <p:nvSpPr>
          <p:cNvPr id="4" name="Slide Number Placeholder 3"/>
          <p:cNvSpPr>
            <a:spLocks noGrp="1"/>
          </p:cNvSpPr>
          <p:nvPr>
            <p:ph type="sldNum" sz="quarter" idx="5"/>
          </p:nvPr>
        </p:nvSpPr>
        <p:spPr/>
        <p:txBody>
          <a:bodyPr/>
          <a:lstStyle/>
          <a:p>
            <a:fld id="{3823765F-6D3A-4867-9087-48A7502DC5BA}" type="slidenum">
              <a:rPr lang="en-US" smtClean="0"/>
              <a:t>21</a:t>
            </a:fld>
            <a:endParaRPr lang="en-US"/>
          </a:p>
        </p:txBody>
      </p:sp>
    </p:spTree>
    <p:extLst>
      <p:ext uri="{BB962C8B-B14F-4D97-AF65-F5344CB8AC3E}">
        <p14:creationId xmlns:p14="http://schemas.microsoft.com/office/powerpoint/2010/main" val="53610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22</a:t>
            </a:fld>
            <a:endParaRPr lang="en-US"/>
          </a:p>
        </p:txBody>
      </p:sp>
    </p:spTree>
    <p:extLst>
      <p:ext uri="{BB962C8B-B14F-4D97-AF65-F5344CB8AC3E}">
        <p14:creationId xmlns:p14="http://schemas.microsoft.com/office/powerpoint/2010/main" val="1318969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23</a:t>
            </a:fld>
            <a:endParaRPr lang="en-US"/>
          </a:p>
        </p:txBody>
      </p:sp>
    </p:spTree>
    <p:extLst>
      <p:ext uri="{BB962C8B-B14F-4D97-AF65-F5344CB8AC3E}">
        <p14:creationId xmlns:p14="http://schemas.microsoft.com/office/powerpoint/2010/main" val="2449740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24</a:t>
            </a:fld>
            <a:endParaRPr lang="en-US"/>
          </a:p>
        </p:txBody>
      </p:sp>
    </p:spTree>
    <p:extLst>
      <p:ext uri="{BB962C8B-B14F-4D97-AF65-F5344CB8AC3E}">
        <p14:creationId xmlns:p14="http://schemas.microsoft.com/office/powerpoint/2010/main" val="1440395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25</a:t>
            </a:fld>
            <a:endParaRPr lang="en-US"/>
          </a:p>
        </p:txBody>
      </p:sp>
    </p:spTree>
    <p:extLst>
      <p:ext uri="{BB962C8B-B14F-4D97-AF65-F5344CB8AC3E}">
        <p14:creationId xmlns:p14="http://schemas.microsoft.com/office/powerpoint/2010/main" val="2649620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27</a:t>
            </a:fld>
            <a:endParaRPr lang="en-US"/>
          </a:p>
        </p:txBody>
      </p:sp>
    </p:spTree>
    <p:extLst>
      <p:ext uri="{BB962C8B-B14F-4D97-AF65-F5344CB8AC3E}">
        <p14:creationId xmlns:p14="http://schemas.microsoft.com/office/powerpoint/2010/main" val="1323682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28</a:t>
            </a:fld>
            <a:endParaRPr lang="en-US"/>
          </a:p>
        </p:txBody>
      </p:sp>
    </p:spTree>
    <p:extLst>
      <p:ext uri="{BB962C8B-B14F-4D97-AF65-F5344CB8AC3E}">
        <p14:creationId xmlns:p14="http://schemas.microsoft.com/office/powerpoint/2010/main" val="2728628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Death on a cross was reserved for slaves and outcasts</a:t>
            </a:r>
          </a:p>
          <a:p>
            <a:r>
              <a:rPr lang="en-US" dirty="0"/>
              <a:t>Some of us may feel that we have “emptied ourselves” to come here to Jordan.  But the we get here and expect to be treated as people of privilege.  Can we work under Jordanians?  Do we only respect Jordanians who are like us?</a:t>
            </a:r>
          </a:p>
        </p:txBody>
      </p:sp>
      <p:sp>
        <p:nvSpPr>
          <p:cNvPr id="4" name="Slide Number Placeholder 3"/>
          <p:cNvSpPr>
            <a:spLocks noGrp="1"/>
          </p:cNvSpPr>
          <p:nvPr>
            <p:ph type="sldNum" sz="quarter" idx="5"/>
          </p:nvPr>
        </p:nvSpPr>
        <p:spPr/>
        <p:txBody>
          <a:bodyPr/>
          <a:lstStyle/>
          <a:p>
            <a:fld id="{3823765F-6D3A-4867-9087-48A7502DC5BA}" type="slidenum">
              <a:rPr lang="en-US" smtClean="0"/>
              <a:t>30</a:t>
            </a:fld>
            <a:endParaRPr lang="en-US"/>
          </a:p>
        </p:txBody>
      </p:sp>
    </p:spTree>
    <p:extLst>
      <p:ext uri="{BB962C8B-B14F-4D97-AF65-F5344CB8AC3E}">
        <p14:creationId xmlns:p14="http://schemas.microsoft.com/office/powerpoint/2010/main" val="2354774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Every time we choose to disobey God, we’re trying to be God – believing that we know better!</a:t>
            </a:r>
          </a:p>
        </p:txBody>
      </p:sp>
      <p:sp>
        <p:nvSpPr>
          <p:cNvPr id="4" name="Slide Number Placeholder 3"/>
          <p:cNvSpPr>
            <a:spLocks noGrp="1"/>
          </p:cNvSpPr>
          <p:nvPr>
            <p:ph type="sldNum" sz="quarter" idx="5"/>
          </p:nvPr>
        </p:nvSpPr>
        <p:spPr/>
        <p:txBody>
          <a:bodyPr/>
          <a:lstStyle/>
          <a:p>
            <a:fld id="{3823765F-6D3A-4867-9087-48A7502DC5BA}" type="slidenum">
              <a:rPr lang="en-US" smtClean="0"/>
              <a:t>31</a:t>
            </a:fld>
            <a:endParaRPr lang="en-US"/>
          </a:p>
        </p:txBody>
      </p:sp>
    </p:spTree>
    <p:extLst>
      <p:ext uri="{BB962C8B-B14F-4D97-AF65-F5344CB8AC3E}">
        <p14:creationId xmlns:p14="http://schemas.microsoft.com/office/powerpoint/2010/main" val="239894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That’s what our passage for today is like!  It’s as if the curtains of heaven were pulled back for a moment and we get a brief glimpse of what God is like.  We see how the members of the Trinity relate to each other, defer to each other and honor each other.  We see the very mind of our Lord Jesus Christ and have a window into how he thinks!</a:t>
            </a:r>
          </a:p>
        </p:txBody>
      </p:sp>
      <p:sp>
        <p:nvSpPr>
          <p:cNvPr id="4" name="Slide Number Placeholder 3"/>
          <p:cNvSpPr>
            <a:spLocks noGrp="1"/>
          </p:cNvSpPr>
          <p:nvPr>
            <p:ph type="sldNum" sz="quarter" idx="5"/>
          </p:nvPr>
        </p:nvSpPr>
        <p:spPr/>
        <p:txBody>
          <a:bodyPr/>
          <a:lstStyle/>
          <a:p>
            <a:fld id="{3823765F-6D3A-4867-9087-48A7502DC5BA}" type="slidenum">
              <a:rPr lang="en-US" smtClean="0"/>
              <a:t>3</a:t>
            </a:fld>
            <a:endParaRPr lang="en-US"/>
          </a:p>
        </p:txBody>
      </p:sp>
    </p:spTree>
    <p:extLst>
      <p:ext uri="{BB962C8B-B14F-4D97-AF65-F5344CB8AC3E}">
        <p14:creationId xmlns:p14="http://schemas.microsoft.com/office/powerpoint/2010/main" val="1763188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32</a:t>
            </a:fld>
            <a:endParaRPr lang="en-US"/>
          </a:p>
        </p:txBody>
      </p:sp>
    </p:spTree>
    <p:extLst>
      <p:ext uri="{BB962C8B-B14F-4D97-AF65-F5344CB8AC3E}">
        <p14:creationId xmlns:p14="http://schemas.microsoft.com/office/powerpoint/2010/main" val="3480070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33</a:t>
            </a:fld>
            <a:endParaRPr lang="en-US"/>
          </a:p>
        </p:txBody>
      </p:sp>
    </p:spTree>
    <p:extLst>
      <p:ext uri="{BB962C8B-B14F-4D97-AF65-F5344CB8AC3E}">
        <p14:creationId xmlns:p14="http://schemas.microsoft.com/office/powerpoint/2010/main" val="2288840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34</a:t>
            </a:fld>
            <a:endParaRPr lang="en-US"/>
          </a:p>
        </p:txBody>
      </p:sp>
    </p:spTree>
    <p:extLst>
      <p:ext uri="{BB962C8B-B14F-4D97-AF65-F5344CB8AC3E}">
        <p14:creationId xmlns:p14="http://schemas.microsoft.com/office/powerpoint/2010/main" val="23339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35</a:t>
            </a:fld>
            <a:endParaRPr lang="en-US"/>
          </a:p>
        </p:txBody>
      </p:sp>
    </p:spTree>
    <p:extLst>
      <p:ext uri="{BB962C8B-B14F-4D97-AF65-F5344CB8AC3E}">
        <p14:creationId xmlns:p14="http://schemas.microsoft.com/office/powerpoint/2010/main" val="681459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36</a:t>
            </a:fld>
            <a:endParaRPr lang="en-US"/>
          </a:p>
        </p:txBody>
      </p:sp>
    </p:spTree>
    <p:extLst>
      <p:ext uri="{BB962C8B-B14F-4D97-AF65-F5344CB8AC3E}">
        <p14:creationId xmlns:p14="http://schemas.microsoft.com/office/powerpoint/2010/main" val="3060262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37</a:t>
            </a:fld>
            <a:endParaRPr lang="en-US"/>
          </a:p>
        </p:txBody>
      </p:sp>
    </p:spTree>
    <p:extLst>
      <p:ext uri="{BB962C8B-B14F-4D97-AF65-F5344CB8AC3E}">
        <p14:creationId xmlns:p14="http://schemas.microsoft.com/office/powerpoint/2010/main" val="990792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38</a:t>
            </a:fld>
            <a:endParaRPr lang="en-US"/>
          </a:p>
        </p:txBody>
      </p:sp>
    </p:spTree>
    <p:extLst>
      <p:ext uri="{BB962C8B-B14F-4D97-AF65-F5344CB8AC3E}">
        <p14:creationId xmlns:p14="http://schemas.microsoft.com/office/powerpoint/2010/main" val="3022263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39</a:t>
            </a:fld>
            <a:endParaRPr lang="en-US"/>
          </a:p>
        </p:txBody>
      </p:sp>
    </p:spTree>
    <p:extLst>
      <p:ext uri="{BB962C8B-B14F-4D97-AF65-F5344CB8AC3E}">
        <p14:creationId xmlns:p14="http://schemas.microsoft.com/office/powerpoint/2010/main" val="2283419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40</a:t>
            </a:fld>
            <a:endParaRPr lang="en-US"/>
          </a:p>
        </p:txBody>
      </p:sp>
    </p:spTree>
    <p:extLst>
      <p:ext uri="{BB962C8B-B14F-4D97-AF65-F5344CB8AC3E}">
        <p14:creationId xmlns:p14="http://schemas.microsoft.com/office/powerpoint/2010/main" val="542649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41</a:t>
            </a:fld>
            <a:endParaRPr lang="en-US"/>
          </a:p>
        </p:txBody>
      </p:sp>
    </p:spTree>
    <p:extLst>
      <p:ext uri="{BB962C8B-B14F-4D97-AF65-F5344CB8AC3E}">
        <p14:creationId xmlns:p14="http://schemas.microsoft.com/office/powerpoint/2010/main" val="408468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a:t>
            </a:fld>
            <a:endParaRPr lang="en-US"/>
          </a:p>
        </p:txBody>
      </p:sp>
    </p:spTree>
    <p:extLst>
      <p:ext uri="{BB962C8B-B14F-4D97-AF65-F5344CB8AC3E}">
        <p14:creationId xmlns:p14="http://schemas.microsoft.com/office/powerpoint/2010/main" val="3304328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42</a:t>
            </a:fld>
            <a:endParaRPr lang="en-US"/>
          </a:p>
        </p:txBody>
      </p:sp>
    </p:spTree>
    <p:extLst>
      <p:ext uri="{BB962C8B-B14F-4D97-AF65-F5344CB8AC3E}">
        <p14:creationId xmlns:p14="http://schemas.microsoft.com/office/powerpoint/2010/main" val="2567444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43</a:t>
            </a:fld>
            <a:endParaRPr lang="en-US"/>
          </a:p>
        </p:txBody>
      </p:sp>
    </p:spTree>
    <p:extLst>
      <p:ext uri="{BB962C8B-B14F-4D97-AF65-F5344CB8AC3E}">
        <p14:creationId xmlns:p14="http://schemas.microsoft.com/office/powerpoint/2010/main" val="16631815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324EBA-54D3-45F1-9A0A-BDEB83CA518A}" type="slidenum">
              <a:rPr lang="en-US" smtClean="0"/>
              <a:t>44</a:t>
            </a:fld>
            <a:endParaRPr lang="en-US"/>
          </a:p>
        </p:txBody>
      </p:sp>
    </p:spTree>
    <p:extLst>
      <p:ext uri="{BB962C8B-B14F-4D97-AF65-F5344CB8AC3E}">
        <p14:creationId xmlns:p14="http://schemas.microsoft.com/office/powerpoint/2010/main" val="1106385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5</a:t>
            </a:fld>
            <a:endParaRPr lang="en-US"/>
          </a:p>
        </p:txBody>
      </p:sp>
    </p:spTree>
    <p:extLst>
      <p:ext uri="{BB962C8B-B14F-4D97-AF65-F5344CB8AC3E}">
        <p14:creationId xmlns:p14="http://schemas.microsoft.com/office/powerpoint/2010/main" val="3572963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Two key points that especially relate to our passage for today…</a:t>
            </a:r>
          </a:p>
        </p:txBody>
      </p:sp>
      <p:sp>
        <p:nvSpPr>
          <p:cNvPr id="4" name="Slide Number Placeholder 3"/>
          <p:cNvSpPr>
            <a:spLocks noGrp="1"/>
          </p:cNvSpPr>
          <p:nvPr>
            <p:ph type="sldNum" sz="quarter" idx="5"/>
          </p:nvPr>
        </p:nvSpPr>
        <p:spPr/>
        <p:txBody>
          <a:bodyPr/>
          <a:lstStyle/>
          <a:p>
            <a:fld id="{3823765F-6D3A-4867-9087-48A7502DC5BA}" type="slidenum">
              <a:rPr lang="en-US" smtClean="0"/>
              <a:t>6</a:t>
            </a:fld>
            <a:endParaRPr lang="en-US"/>
          </a:p>
        </p:txBody>
      </p:sp>
    </p:spTree>
    <p:extLst>
      <p:ext uri="{BB962C8B-B14F-4D97-AF65-F5344CB8AC3E}">
        <p14:creationId xmlns:p14="http://schemas.microsoft.com/office/powerpoint/2010/main" val="357991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7</a:t>
            </a:fld>
            <a:endParaRPr lang="en-US"/>
          </a:p>
        </p:txBody>
      </p:sp>
    </p:spTree>
    <p:extLst>
      <p:ext uri="{BB962C8B-B14F-4D97-AF65-F5344CB8AC3E}">
        <p14:creationId xmlns:p14="http://schemas.microsoft.com/office/powerpoint/2010/main" val="192764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8</a:t>
            </a:fld>
            <a:endParaRPr lang="en-US"/>
          </a:p>
        </p:txBody>
      </p:sp>
    </p:spTree>
    <p:extLst>
      <p:ext uri="{BB962C8B-B14F-4D97-AF65-F5344CB8AC3E}">
        <p14:creationId xmlns:p14="http://schemas.microsoft.com/office/powerpoint/2010/main" val="333465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9</a:t>
            </a:fld>
            <a:endParaRPr lang="en-US"/>
          </a:p>
        </p:txBody>
      </p:sp>
    </p:spTree>
    <p:extLst>
      <p:ext uri="{BB962C8B-B14F-4D97-AF65-F5344CB8AC3E}">
        <p14:creationId xmlns:p14="http://schemas.microsoft.com/office/powerpoint/2010/main" val="84535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79179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92398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60920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368805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6134784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271303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4858382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973942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747278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1937649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303213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88854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8493564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0961022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2536011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46686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34107B-0E53-48C8-9B5E-37A239201CF1}"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38268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34107B-0E53-48C8-9B5E-37A239201CF1}" type="datetimeFigureOut">
              <a:rPr lang="en-US" smtClean="0"/>
              <a:t>3/18/23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37922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34107B-0E53-48C8-9B5E-37A239201CF1}" type="datetimeFigureOut">
              <a:rPr lang="en-US" smtClean="0"/>
              <a:t>3/18/23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08205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4107B-0E53-48C8-9B5E-37A239201CF1}" type="datetimeFigureOut">
              <a:rPr lang="en-US" smtClean="0"/>
              <a:t>3/18/23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15122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419459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408332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4107B-0E53-48C8-9B5E-37A239201CF1}" type="datetimeFigureOut">
              <a:rPr lang="en-US" smtClean="0"/>
              <a:t>3/18/23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1455F-AEB2-47BD-907B-40A7EB0AF91D}" type="slidenum">
              <a:rPr lang="en-US" smtClean="0"/>
              <a:t>‹#›</a:t>
            </a:fld>
            <a:endParaRPr lang="en-US"/>
          </a:p>
        </p:txBody>
      </p:sp>
    </p:spTree>
    <p:extLst>
      <p:ext uri="{BB962C8B-B14F-4D97-AF65-F5344CB8AC3E}">
        <p14:creationId xmlns:p14="http://schemas.microsoft.com/office/powerpoint/2010/main" val="371268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97696129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0.jpg"/><Relationship Id="rId18" Type="http://schemas.openxmlformats.org/officeDocument/2006/relationships/hyperlink" Target="https://pxhere.com/en/photo/850597" TargetMode="External"/><Relationship Id="rId3" Type="http://schemas.openxmlformats.org/officeDocument/2006/relationships/notesSlide" Target="../notesSlides/notesSlide14.xml"/><Relationship Id="rId7" Type="http://schemas.openxmlformats.org/officeDocument/2006/relationships/hyperlink" Target="http://leadershipfreak.wordpress.com/2011/09/26/the-sweet-16-of-positive-work-environments/" TargetMode="External"/><Relationship Id="rId12" Type="http://schemas.openxmlformats.org/officeDocument/2006/relationships/hyperlink" Target="https://creativecommons.org/licenses/by-nc-sa/3.0/" TargetMode="External"/><Relationship Id="rId17" Type="http://schemas.openxmlformats.org/officeDocument/2006/relationships/image" Target="../media/image12.jpeg"/><Relationship Id="rId2" Type="http://schemas.openxmlformats.org/officeDocument/2006/relationships/slideLayout" Target="../slideLayouts/slideLayout7.xml"/><Relationship Id="rId16" Type="http://schemas.openxmlformats.org/officeDocument/2006/relationships/hyperlink" Target="http://www.thinkinghumanity.com/2018/11/20-pictures-of-people-with-extraordinary-features-that-made-us-reconsider-the-definition-of-beauty.html" TargetMode="External"/><Relationship Id="rId1" Type="http://schemas.openxmlformats.org/officeDocument/2006/relationships/tags" Target="../tags/tag15.xml"/><Relationship Id="rId6" Type="http://schemas.openxmlformats.org/officeDocument/2006/relationships/image" Target="../media/image7.jpg"/><Relationship Id="rId11" Type="http://schemas.openxmlformats.org/officeDocument/2006/relationships/hyperlink" Target="https://www.middleeastmonitor.com/20170124-demonstrations-in-morocco/" TargetMode="External"/><Relationship Id="rId5" Type="http://schemas.microsoft.com/office/2007/relationships/hdphoto" Target="../media/hdphoto1.wdp"/><Relationship Id="rId15" Type="http://schemas.openxmlformats.org/officeDocument/2006/relationships/image" Target="../media/image11.jpg"/><Relationship Id="rId10" Type="http://schemas.openxmlformats.org/officeDocument/2006/relationships/image" Target="../media/image9.jpg"/><Relationship Id="rId4" Type="http://schemas.openxmlformats.org/officeDocument/2006/relationships/image" Target="../media/image1.png"/><Relationship Id="rId9" Type="http://schemas.openxmlformats.org/officeDocument/2006/relationships/hyperlink" Target="http://researchoutreach.org/articles/diversity-beliefs-friendship-formation/" TargetMode="External"/><Relationship Id="rId14" Type="http://schemas.openxmlformats.org/officeDocument/2006/relationships/hyperlink" Target="https://pxhere.com/en/photo/1432547"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5" Type="http://schemas.microsoft.com/office/2007/relationships/hdphoto" Target="../media/hdphoto1.wdp"/><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5" Type="http://schemas.microsoft.com/office/2007/relationships/hdphoto" Target="../media/hdphoto1.wdp"/><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15.jpg"/><Relationship Id="rId5" Type="http://schemas.microsoft.com/office/2007/relationships/hdphoto" Target="../media/hdphoto1.wdp"/><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20AF90-0D9E-12C5-D4BF-7410819FF6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12192001" cy="68128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2155371" y="381000"/>
            <a:ext cx="7003840"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chemeClr val="bg1"/>
                </a:solidFill>
                <a:effectLst>
                  <a:glow rad="139700">
                    <a:schemeClr val="tx1"/>
                  </a:glow>
                </a:effectLst>
              </a:rPr>
              <a:t>Philippians 2:5-11</a:t>
            </a:r>
          </a:p>
        </p:txBody>
      </p:sp>
      <p:sp>
        <p:nvSpPr>
          <p:cNvPr id="2" name="TextBox 1">
            <a:extLst>
              <a:ext uri="{FF2B5EF4-FFF2-40B4-BE49-F238E27FC236}">
                <a16:creationId xmlns:a16="http://schemas.microsoft.com/office/drawing/2014/main" id="{7DC6EBA3-EE04-499B-B324-AB8CD1E2786B}"/>
              </a:ext>
            </a:extLst>
          </p:cNvPr>
          <p:cNvSpPr txBox="1"/>
          <p:nvPr/>
        </p:nvSpPr>
        <p:spPr>
          <a:xfrm>
            <a:off x="5657288" y="3042941"/>
            <a:ext cx="5638801" cy="2308324"/>
          </a:xfrm>
          <a:prstGeom prst="rect">
            <a:avLst/>
          </a:prstGeom>
          <a:noFill/>
        </p:spPr>
        <p:txBody>
          <a:bodyPr wrap="square" rtlCol="0">
            <a:spAutoFit/>
          </a:bodyPr>
          <a:lstStyle/>
          <a:p>
            <a:pPr algn="ctr"/>
            <a:r>
              <a:rPr lang="en-US" sz="7200" b="1" dirty="0">
                <a:solidFill>
                  <a:schemeClr val="bg1"/>
                </a:solidFill>
                <a:effectLst>
                  <a:glow rad="139700">
                    <a:schemeClr val="tx1"/>
                  </a:glow>
                </a:effectLst>
                <a:latin typeface="Calibri" panose="020F0502020204030204" pitchFamily="34" charset="0"/>
                <a:cs typeface="Calibri" panose="020F0502020204030204" pitchFamily="34" charset="0"/>
              </a:rPr>
              <a:t>The Attitude of Christ</a:t>
            </a:r>
          </a:p>
        </p:txBody>
      </p:sp>
      <p:sp>
        <p:nvSpPr>
          <p:cNvPr id="3" name="Rectangle 2">
            <a:extLst>
              <a:ext uri="{FF2B5EF4-FFF2-40B4-BE49-F238E27FC236}">
                <a16:creationId xmlns:a16="http://schemas.microsoft.com/office/drawing/2014/main" id="{74C238CE-7F6B-22BD-003A-DDD08437267E}"/>
              </a:ext>
            </a:extLst>
          </p:cNvPr>
          <p:cNvSpPr>
            <a:spLocks noChangeArrowheads="1"/>
          </p:cNvSpPr>
          <p:nvPr/>
        </p:nvSpPr>
        <p:spPr bwMode="auto">
          <a:xfrm>
            <a:off x="0" y="5486400"/>
            <a:ext cx="12192000" cy="1403552"/>
          </a:xfrm>
          <a:prstGeom prst="rect">
            <a:avLst/>
          </a:prstGeom>
          <a:solidFill>
            <a:schemeClr val="tx1"/>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extLst>
      <p:ext uri="{BB962C8B-B14F-4D97-AF65-F5344CB8AC3E}">
        <p14:creationId xmlns:p14="http://schemas.microsoft.com/office/powerpoint/2010/main" val="2411640248"/>
      </p:ext>
    </p:extLst>
  </p:cSld>
  <p:clrMapOvr>
    <a:masterClrMapping/>
  </p:clrMapOvr>
  <mc:AlternateContent xmlns:mc="http://schemas.openxmlformats.org/markup-compatibility/2006" xmlns:p14="http://schemas.microsoft.com/office/powerpoint/2010/main">
    <mc:Choice Requires="p14">
      <p:transition spd="slow" p14:dur="3004">
        <p:fade/>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1000" y="674400"/>
            <a:ext cx="11430000" cy="550920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baseline="30000" dirty="0">
                <a:solidFill>
                  <a:schemeClr val="bg1"/>
                </a:solidFill>
                <a:effectLst>
                  <a:glow rad="139700">
                    <a:schemeClr val="tx1"/>
                  </a:glow>
                </a:effectLst>
              </a:rPr>
              <a:t>9</a:t>
            </a:r>
            <a:r>
              <a:rPr lang="en-US" sz="4400" dirty="0">
                <a:solidFill>
                  <a:schemeClr val="bg1"/>
                </a:solidFill>
                <a:effectLst>
                  <a:glow rad="139700">
                    <a:schemeClr val="tx1"/>
                  </a:glow>
                </a:effectLst>
              </a:rPr>
              <a:t> Therefore God exalted him to the highest place and gave him the name that is above every name, </a:t>
            </a:r>
            <a:r>
              <a:rPr lang="en-US" sz="4400" baseline="30000" dirty="0">
                <a:solidFill>
                  <a:schemeClr val="bg1"/>
                </a:solidFill>
                <a:effectLst>
                  <a:glow rad="139700">
                    <a:schemeClr val="tx1"/>
                  </a:glow>
                </a:effectLst>
              </a:rPr>
              <a:t>10</a:t>
            </a:r>
            <a:r>
              <a:rPr lang="en-US" sz="4400" dirty="0">
                <a:solidFill>
                  <a:schemeClr val="bg1"/>
                </a:solidFill>
                <a:effectLst>
                  <a:glow rad="139700">
                    <a:schemeClr val="tx1"/>
                  </a:glow>
                </a:effectLst>
              </a:rPr>
              <a:t> that at the name of Jesus every knee should bow, in heaven and on earth and under the earth, </a:t>
            </a:r>
            <a:r>
              <a:rPr lang="en-US" sz="4400" baseline="30000" dirty="0">
                <a:solidFill>
                  <a:schemeClr val="bg1"/>
                </a:solidFill>
                <a:effectLst>
                  <a:glow rad="139700">
                    <a:schemeClr val="tx1"/>
                  </a:glow>
                </a:effectLst>
              </a:rPr>
              <a:t>11</a:t>
            </a:r>
            <a:r>
              <a:rPr lang="en-US" sz="4400" dirty="0">
                <a:solidFill>
                  <a:schemeClr val="bg1"/>
                </a:solidFill>
                <a:effectLst>
                  <a:glow rad="139700">
                    <a:schemeClr val="tx1"/>
                  </a:glow>
                </a:effectLst>
              </a:rPr>
              <a:t> and every tongue acknowledge that Jesus Christ is Lord, to the glory of God the Father.</a:t>
            </a:r>
          </a:p>
          <a:p>
            <a:pPr algn="l"/>
            <a:r>
              <a:rPr lang="en-US" sz="4400" dirty="0">
                <a:solidFill>
                  <a:schemeClr val="bg1"/>
                </a:solidFill>
                <a:effectLst>
                  <a:glow rad="139700">
                    <a:schemeClr val="tx1"/>
                  </a:glow>
                </a:effectLst>
              </a:rPr>
              <a:t>                                         Philippians 2:9-11</a:t>
            </a:r>
          </a:p>
        </p:txBody>
      </p:sp>
    </p:spTree>
    <p:custDataLst>
      <p:tags r:id="rId1"/>
    </p:custDataLst>
    <p:extLst>
      <p:ext uri="{BB962C8B-B14F-4D97-AF65-F5344CB8AC3E}">
        <p14:creationId xmlns:p14="http://schemas.microsoft.com/office/powerpoint/2010/main" val="3703223626"/>
      </p:ext>
    </p:extLst>
  </p:cSld>
  <p:clrMapOvr>
    <a:masterClrMapping/>
  </p:clrMapOvr>
  <p:extLst>
    <p:ext uri="{E180D4A7-C9FB-4DFB-919C-405C955672EB}">
      <p14:showEvtLst xmlns:p14="http://schemas.microsoft.com/office/powerpoint/2010/main">
        <p14:playEvt time="19"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0714DF-3E2C-1EEC-EF52-25EB43EBACF3}"/>
              </a:ext>
            </a:extLst>
          </p:cNvPr>
          <p:cNvSpPr txBox="1"/>
          <p:nvPr/>
        </p:nvSpPr>
        <p:spPr>
          <a:xfrm>
            <a:off x="380999" y="389586"/>
            <a:ext cx="11430000" cy="618630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baseline="30000" dirty="0">
                <a:solidFill>
                  <a:schemeClr val="bg1"/>
                </a:solidFill>
                <a:effectLst>
                  <a:glow rad="139700">
                    <a:schemeClr val="tx1"/>
                  </a:glow>
                </a:effectLst>
              </a:rPr>
              <a:t>5</a:t>
            </a:r>
            <a:r>
              <a:rPr lang="en-US" sz="4400" dirty="0">
                <a:solidFill>
                  <a:schemeClr val="bg1"/>
                </a:solidFill>
                <a:effectLst>
                  <a:glow rad="139700">
                    <a:schemeClr val="tx1"/>
                  </a:glow>
                </a:effectLst>
              </a:rPr>
              <a:t> Your </a:t>
            </a:r>
            <a:r>
              <a:rPr lang="en-US" sz="4400" dirty="0">
                <a:solidFill>
                  <a:srgbClr val="FFFF00"/>
                </a:solidFill>
                <a:effectLst>
                  <a:glow rad="139700">
                    <a:schemeClr val="tx1"/>
                  </a:glow>
                </a:effectLst>
              </a:rPr>
              <a:t>attitude should be like that of Christ Jesus </a:t>
            </a:r>
            <a:r>
              <a:rPr lang="en-US" sz="4400" baseline="30000" dirty="0">
                <a:solidFill>
                  <a:schemeClr val="bg1"/>
                </a:solidFill>
                <a:effectLst>
                  <a:glow rad="139700">
                    <a:schemeClr val="tx1"/>
                  </a:glow>
                </a:effectLst>
              </a:rPr>
              <a:t>6</a:t>
            </a:r>
            <a:r>
              <a:rPr lang="en-US" sz="4400" dirty="0">
                <a:solidFill>
                  <a:schemeClr val="bg1"/>
                </a:solidFill>
                <a:effectLst>
                  <a:glow rad="139700">
                    <a:schemeClr val="tx1"/>
                  </a:glow>
                </a:effectLst>
              </a:rPr>
              <a:t> Who, being in very nature God, did not consider equality with God something to be grasped, </a:t>
            </a:r>
            <a:r>
              <a:rPr lang="en-US" sz="4400" baseline="30000" dirty="0">
                <a:solidFill>
                  <a:schemeClr val="bg1"/>
                </a:solidFill>
                <a:effectLst>
                  <a:glow rad="139700">
                    <a:schemeClr val="tx1"/>
                  </a:glow>
                </a:effectLst>
              </a:rPr>
              <a:t>7</a:t>
            </a:r>
            <a:r>
              <a:rPr lang="en-US" sz="4400" dirty="0">
                <a:solidFill>
                  <a:schemeClr val="bg1"/>
                </a:solidFill>
                <a:effectLst>
                  <a:glow rad="139700">
                    <a:schemeClr val="tx1"/>
                  </a:glow>
                </a:effectLst>
              </a:rPr>
              <a:t> but made himself nothing, taking the very nature of a servant, being made in human likeness. </a:t>
            </a:r>
            <a:r>
              <a:rPr lang="en-US" sz="4400" baseline="30000" dirty="0">
                <a:solidFill>
                  <a:schemeClr val="bg1"/>
                </a:solidFill>
                <a:effectLst>
                  <a:glow rad="139700">
                    <a:schemeClr val="tx1"/>
                  </a:glow>
                </a:effectLst>
              </a:rPr>
              <a:t>8</a:t>
            </a:r>
            <a:r>
              <a:rPr lang="en-US" sz="4400" dirty="0">
                <a:solidFill>
                  <a:schemeClr val="bg1"/>
                </a:solidFill>
                <a:effectLst>
                  <a:glow rad="139700">
                    <a:schemeClr val="tx1"/>
                  </a:glow>
                </a:effectLst>
              </a:rPr>
              <a:t> And being found in appearance as a man, he humbled himself by becoming obedient to death — even death on a cross!</a:t>
            </a:r>
          </a:p>
          <a:p>
            <a:pPr algn="l"/>
            <a:r>
              <a:rPr lang="en-US" sz="4400" dirty="0">
                <a:solidFill>
                  <a:schemeClr val="bg1"/>
                </a:solidFill>
                <a:effectLst>
                  <a:glow rad="139700">
                    <a:schemeClr val="tx1"/>
                  </a:glow>
                </a:effectLst>
              </a:rPr>
              <a:t>                                         Philippians 2:5-8</a:t>
            </a:r>
          </a:p>
        </p:txBody>
      </p:sp>
    </p:spTree>
    <p:custDataLst>
      <p:tags r:id="rId1"/>
    </p:custDataLst>
    <p:extLst>
      <p:ext uri="{BB962C8B-B14F-4D97-AF65-F5344CB8AC3E}">
        <p14:creationId xmlns:p14="http://schemas.microsoft.com/office/powerpoint/2010/main" val="2137989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FBF0F6-874F-CC99-EEE9-6E6CCDA8E604}"/>
              </a:ext>
            </a:extLst>
          </p:cNvPr>
          <p:cNvSpPr txBox="1"/>
          <p:nvPr/>
        </p:nvSpPr>
        <p:spPr>
          <a:xfrm>
            <a:off x="-2" y="795208"/>
            <a:ext cx="12192000"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How did Jesus Show these Attitudes?</a:t>
            </a:r>
            <a:endParaRPr lang="en-US" sz="4800" dirty="0">
              <a:solidFill>
                <a:schemeClr val="bg1"/>
              </a:solidFill>
              <a:effectLst>
                <a:glow rad="139700">
                  <a:schemeClr val="tx1"/>
                </a:glow>
              </a:effectLst>
            </a:endParaRPr>
          </a:p>
        </p:txBody>
      </p:sp>
      <p:sp>
        <p:nvSpPr>
          <p:cNvPr id="6" name="TextBox 5">
            <a:extLst>
              <a:ext uri="{FF2B5EF4-FFF2-40B4-BE49-F238E27FC236}">
                <a16:creationId xmlns:a16="http://schemas.microsoft.com/office/drawing/2014/main" id="{50E8DCBF-929D-0AF8-C2E1-79E4EC2788B3}"/>
              </a:ext>
            </a:extLst>
          </p:cNvPr>
          <p:cNvSpPr txBox="1"/>
          <p:nvPr/>
        </p:nvSpPr>
        <p:spPr>
          <a:xfrm>
            <a:off x="0" y="13198"/>
            <a:ext cx="12192000"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Humility &amp; Self-Forgetfulness</a:t>
            </a:r>
            <a:endParaRPr lang="en-US" sz="4800" dirty="0">
              <a:solidFill>
                <a:schemeClr val="bg1"/>
              </a:solidFill>
              <a:effectLst>
                <a:glow rad="139700">
                  <a:schemeClr val="tx1"/>
                </a:glow>
              </a:effectLst>
            </a:endParaRPr>
          </a:p>
        </p:txBody>
      </p:sp>
      <p:sp>
        <p:nvSpPr>
          <p:cNvPr id="10" name="TextBox 9">
            <a:extLst>
              <a:ext uri="{FF2B5EF4-FFF2-40B4-BE49-F238E27FC236}">
                <a16:creationId xmlns:a16="http://schemas.microsoft.com/office/drawing/2014/main" id="{01CFD037-0629-EA15-C3A1-D4C694F0D510}"/>
              </a:ext>
            </a:extLst>
          </p:cNvPr>
          <p:cNvSpPr txBox="1"/>
          <p:nvPr/>
        </p:nvSpPr>
        <p:spPr>
          <a:xfrm>
            <a:off x="495300" y="1992716"/>
            <a:ext cx="10608129" cy="280076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rgbClr val="FFFF00"/>
                </a:solidFill>
                <a:effectLst>
                  <a:glow rad="139700">
                    <a:schemeClr val="tx1"/>
                  </a:glow>
                </a:effectLst>
              </a:rPr>
              <a:t>Three Sets of Circumstances:</a:t>
            </a:r>
          </a:p>
          <a:p>
            <a:pPr marL="914400" indent="-914400" algn="l">
              <a:buFont typeface="+mj-lt"/>
              <a:buAutoNum type="arabicPeriod"/>
            </a:pPr>
            <a:r>
              <a:rPr lang="en-US" sz="4400" dirty="0">
                <a:solidFill>
                  <a:srgbClr val="FFFF00"/>
                </a:solidFill>
                <a:effectLst>
                  <a:glow rad="139700">
                    <a:schemeClr val="tx1"/>
                  </a:glow>
                </a:effectLst>
              </a:rPr>
              <a:t>Pre-incarnate glory</a:t>
            </a:r>
          </a:p>
          <a:p>
            <a:pPr marL="914400" indent="-914400" algn="l">
              <a:buFont typeface="+mj-lt"/>
              <a:buAutoNum type="arabicPeriod"/>
            </a:pPr>
            <a:r>
              <a:rPr lang="en-US" sz="4400" dirty="0">
                <a:solidFill>
                  <a:srgbClr val="FFFF00"/>
                </a:solidFill>
                <a:effectLst>
                  <a:glow rad="139700">
                    <a:schemeClr val="tx1"/>
                  </a:glow>
                </a:effectLst>
              </a:rPr>
              <a:t>Incarnate humiliation</a:t>
            </a:r>
          </a:p>
          <a:p>
            <a:pPr marL="914400" indent="-914400" algn="l">
              <a:buFont typeface="+mj-lt"/>
              <a:buAutoNum type="arabicPeriod"/>
            </a:pPr>
            <a:r>
              <a:rPr lang="en-US" sz="4400" dirty="0">
                <a:solidFill>
                  <a:srgbClr val="FFFF00"/>
                </a:solidFill>
                <a:effectLst>
                  <a:glow rad="139700">
                    <a:schemeClr val="tx1"/>
                  </a:glow>
                </a:effectLst>
              </a:rPr>
              <a:t>Incarnate exaltation</a:t>
            </a:r>
          </a:p>
        </p:txBody>
      </p:sp>
      <p:sp>
        <p:nvSpPr>
          <p:cNvPr id="12" name="TextBox 11">
            <a:extLst>
              <a:ext uri="{FF2B5EF4-FFF2-40B4-BE49-F238E27FC236}">
                <a16:creationId xmlns:a16="http://schemas.microsoft.com/office/drawing/2014/main" id="{F30FC96D-61CC-E77F-42FB-0CB24A2AB218}"/>
              </a:ext>
            </a:extLst>
          </p:cNvPr>
          <p:cNvSpPr txBox="1"/>
          <p:nvPr/>
        </p:nvSpPr>
        <p:spPr>
          <a:xfrm>
            <a:off x="495300" y="5293351"/>
            <a:ext cx="2593307"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rgbClr val="FFFF00"/>
                </a:solidFill>
                <a:effectLst>
                  <a:glow rad="139700">
                    <a:schemeClr val="tx1"/>
                  </a:glow>
                </a:effectLst>
              </a:rPr>
              <a:t>Incarnate:  </a:t>
            </a:r>
          </a:p>
        </p:txBody>
      </p:sp>
      <p:sp>
        <p:nvSpPr>
          <p:cNvPr id="3" name="TextBox 2">
            <a:extLst>
              <a:ext uri="{FF2B5EF4-FFF2-40B4-BE49-F238E27FC236}">
                <a16:creationId xmlns:a16="http://schemas.microsoft.com/office/drawing/2014/main" id="{A1EBAF9C-FA7B-19FE-12FA-9C55BF80E9DA}"/>
              </a:ext>
            </a:extLst>
          </p:cNvPr>
          <p:cNvSpPr txBox="1"/>
          <p:nvPr/>
        </p:nvSpPr>
        <p:spPr>
          <a:xfrm>
            <a:off x="3088607" y="5269943"/>
            <a:ext cx="560070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rgbClr val="FFFF00"/>
                </a:solidFill>
                <a:effectLst>
                  <a:glow rad="139700">
                    <a:schemeClr val="tx1"/>
                  </a:glow>
                </a:effectLst>
              </a:rPr>
              <a:t>Having a human body</a:t>
            </a:r>
          </a:p>
        </p:txBody>
      </p:sp>
    </p:spTree>
    <p:custDataLst>
      <p:tags r:id="rId1"/>
    </p:custDataLst>
    <p:extLst>
      <p:ext uri="{BB962C8B-B14F-4D97-AF65-F5344CB8AC3E}">
        <p14:creationId xmlns:p14="http://schemas.microsoft.com/office/powerpoint/2010/main" val="98360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 calcmode="lin" valueType="num">
                                      <p:cBhvr additive="base">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 calcmode="lin" valueType="num">
                                      <p:cBhvr additive="base">
                                        <p:cTn id="2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extLst>
    <p:ext uri="{E180D4A7-C9FB-4DFB-919C-405C955672EB}">
      <p14:showEvtLst xmlns:p14="http://schemas.microsoft.com/office/powerpoint/2010/main">
        <p14:playEvt time="19"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FBF0F6-874F-CC99-EEE9-6E6CCDA8E604}"/>
              </a:ext>
            </a:extLst>
          </p:cNvPr>
          <p:cNvSpPr txBox="1"/>
          <p:nvPr/>
        </p:nvSpPr>
        <p:spPr>
          <a:xfrm>
            <a:off x="1499504" y="165361"/>
            <a:ext cx="8833759"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Jesus’ Pre-incarnate Glory</a:t>
            </a:r>
            <a:endParaRPr lang="en-US" sz="4800" dirty="0">
              <a:solidFill>
                <a:schemeClr val="bg1"/>
              </a:solidFill>
              <a:effectLst>
                <a:glow rad="139700">
                  <a:schemeClr val="tx1"/>
                </a:glow>
              </a:effectLst>
            </a:endParaRPr>
          </a:p>
        </p:txBody>
      </p:sp>
      <p:sp>
        <p:nvSpPr>
          <p:cNvPr id="3" name="TextBox 2">
            <a:extLst>
              <a:ext uri="{FF2B5EF4-FFF2-40B4-BE49-F238E27FC236}">
                <a16:creationId xmlns:a16="http://schemas.microsoft.com/office/drawing/2014/main" id="{8489547B-1C1D-4B3A-3806-F63256F01016}"/>
              </a:ext>
            </a:extLst>
          </p:cNvPr>
          <p:cNvSpPr txBox="1"/>
          <p:nvPr/>
        </p:nvSpPr>
        <p:spPr>
          <a:xfrm>
            <a:off x="201383" y="1161719"/>
            <a:ext cx="11430000" cy="550920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baseline="30000" dirty="0">
                <a:solidFill>
                  <a:schemeClr val="bg1"/>
                </a:solidFill>
                <a:effectLst>
                  <a:glow rad="139700">
                    <a:schemeClr val="tx1"/>
                  </a:glow>
                </a:effectLst>
              </a:rPr>
              <a:t>5</a:t>
            </a:r>
            <a:r>
              <a:rPr lang="en-US" sz="4400" dirty="0">
                <a:solidFill>
                  <a:schemeClr val="bg1"/>
                </a:solidFill>
                <a:effectLst>
                  <a:glow rad="139700">
                    <a:schemeClr val="tx1"/>
                  </a:glow>
                </a:effectLst>
              </a:rPr>
              <a:t> Your attitude should be like that of Christ Jesus </a:t>
            </a:r>
            <a:r>
              <a:rPr lang="en-US" sz="4400" baseline="30000" dirty="0">
                <a:solidFill>
                  <a:schemeClr val="bg1"/>
                </a:solidFill>
                <a:effectLst>
                  <a:glow rad="139700">
                    <a:schemeClr val="tx1"/>
                  </a:glow>
                </a:effectLst>
              </a:rPr>
              <a:t>6</a:t>
            </a:r>
            <a:r>
              <a:rPr lang="en-US" sz="4400" dirty="0">
                <a:solidFill>
                  <a:schemeClr val="bg1"/>
                </a:solidFill>
                <a:effectLst>
                  <a:glow rad="139700">
                    <a:schemeClr val="tx1"/>
                  </a:glow>
                </a:effectLst>
              </a:rPr>
              <a:t> Who, being in </a:t>
            </a:r>
            <a:r>
              <a:rPr lang="en-US" sz="4400" dirty="0">
                <a:solidFill>
                  <a:srgbClr val="FFFF00"/>
                </a:solidFill>
                <a:effectLst>
                  <a:glow rad="139700">
                    <a:schemeClr val="tx1"/>
                  </a:glow>
                </a:effectLst>
              </a:rPr>
              <a:t>very nature </a:t>
            </a:r>
            <a:r>
              <a:rPr lang="en-US" sz="4400" dirty="0">
                <a:solidFill>
                  <a:schemeClr val="bg1"/>
                </a:solidFill>
                <a:effectLst>
                  <a:glow rad="139700">
                    <a:schemeClr val="tx1"/>
                  </a:glow>
                </a:effectLst>
              </a:rPr>
              <a:t>God, did not consider equality with God something to be grasped, </a:t>
            </a:r>
            <a:r>
              <a:rPr lang="en-US" sz="4400" baseline="30000" dirty="0">
                <a:solidFill>
                  <a:schemeClr val="bg1"/>
                </a:solidFill>
                <a:effectLst>
                  <a:glow rad="139700">
                    <a:schemeClr val="tx1"/>
                  </a:glow>
                </a:effectLst>
              </a:rPr>
              <a:t>7</a:t>
            </a:r>
            <a:r>
              <a:rPr lang="en-US" sz="4400" dirty="0">
                <a:solidFill>
                  <a:schemeClr val="bg1"/>
                </a:solidFill>
                <a:effectLst>
                  <a:glow rad="139700">
                    <a:schemeClr val="tx1"/>
                  </a:glow>
                </a:effectLst>
              </a:rPr>
              <a:t> but made himself nothing, taking the very nature of a servant, being made in human likeness. </a:t>
            </a:r>
            <a:r>
              <a:rPr lang="en-US" sz="4400" baseline="30000" dirty="0">
                <a:solidFill>
                  <a:schemeClr val="bg1"/>
                </a:solidFill>
                <a:effectLst>
                  <a:glow rad="139700">
                    <a:schemeClr val="tx1"/>
                  </a:glow>
                </a:effectLst>
              </a:rPr>
              <a:t>8</a:t>
            </a:r>
            <a:r>
              <a:rPr lang="en-US" sz="4400" dirty="0">
                <a:solidFill>
                  <a:schemeClr val="bg1"/>
                </a:solidFill>
                <a:effectLst>
                  <a:glow rad="139700">
                    <a:schemeClr val="tx1"/>
                  </a:glow>
                </a:effectLst>
              </a:rPr>
              <a:t> And being found in appearance as a man, he humbled himself by becoming obedient to death — even death on a cross!</a:t>
            </a:r>
          </a:p>
        </p:txBody>
      </p:sp>
      <p:sp>
        <p:nvSpPr>
          <p:cNvPr id="4" name="Rectangle: Rounded Corners 3">
            <a:extLst>
              <a:ext uri="{FF2B5EF4-FFF2-40B4-BE49-F238E27FC236}">
                <a16:creationId xmlns:a16="http://schemas.microsoft.com/office/drawing/2014/main" id="{E238B4D2-DEB3-B0C9-2C9A-A31731571FF3}"/>
              </a:ext>
            </a:extLst>
          </p:cNvPr>
          <p:cNvSpPr/>
          <p:nvPr/>
        </p:nvSpPr>
        <p:spPr>
          <a:xfrm>
            <a:off x="787622" y="2612571"/>
            <a:ext cx="10616753" cy="3944048"/>
          </a:xfrm>
          <a:prstGeom prst="roundRect">
            <a:avLst/>
          </a:prstGeom>
          <a:solidFill>
            <a:schemeClr val="accent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Greek:  </a:t>
            </a:r>
            <a:r>
              <a:rPr lang="en-US" sz="4000" b="1" dirty="0" err="1">
                <a:solidFill>
                  <a:schemeClr val="bg1"/>
                </a:solidFill>
                <a:effectLst>
                  <a:glow rad="139700">
                    <a:schemeClr val="tx1"/>
                  </a:glow>
                </a:effectLst>
                <a:latin typeface="Calibri" panose="020F0502020204030204" pitchFamily="34" charset="0"/>
                <a:cs typeface="Calibri" panose="020F0502020204030204" pitchFamily="34" charset="0"/>
              </a:rPr>
              <a:t>morphe</a:t>
            </a: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a:t>
            </a:r>
          </a:p>
          <a:p>
            <a:pPr marL="571500" indent="-571500">
              <a:spcAft>
                <a:spcPts val="600"/>
              </a:spcAft>
              <a:buFont typeface="Arial" panose="020B0604020202020204" pitchFamily="34" charset="0"/>
              <a:buChar char="•"/>
            </a:pPr>
            <a:r>
              <a:rPr lang="en-US" sz="4000" b="1" dirty="0" err="1">
                <a:solidFill>
                  <a:schemeClr val="bg1"/>
                </a:solidFill>
                <a:effectLst>
                  <a:glow rad="139700">
                    <a:schemeClr val="tx1"/>
                  </a:glow>
                </a:effectLst>
                <a:latin typeface="Calibri" panose="020F0502020204030204" pitchFamily="34" charset="0"/>
                <a:cs typeface="Calibri" panose="020F0502020204030204" pitchFamily="34" charset="0"/>
              </a:rPr>
              <a:t>Morphe</a:t>
            </a: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 does not mean "shape." </a:t>
            </a:r>
          </a:p>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The outward expression (possibly visible) of an inner essence.</a:t>
            </a:r>
          </a:p>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Essential essence that never changes</a:t>
            </a:r>
            <a:endParaRPr lang="en-US" sz="4000" b="1" dirty="0">
              <a:solidFill>
                <a:srgbClr val="FFFF00"/>
              </a:solidFill>
              <a:effectLst>
                <a:glow rad="139700">
                  <a:schemeClr val="tx1"/>
                </a:glo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641510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E180D4A7-C9FB-4DFB-919C-405C955672EB}">
      <p14:showEvtLst xmlns:p14="http://schemas.microsoft.com/office/powerpoint/2010/main">
        <p14:playEvt time="19" objId="3"/>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1" name="Picture 10" descr="A group of people clapping&#10;&#10;Description automatically generated with low confidence">
            <a:extLst>
              <a:ext uri="{FF2B5EF4-FFF2-40B4-BE49-F238E27FC236}">
                <a16:creationId xmlns:a16="http://schemas.microsoft.com/office/drawing/2014/main" id="{4E778E1E-CBD6-FB2F-C86B-6DCBEA17C64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589719" y="3599444"/>
            <a:ext cx="4602281" cy="3258487"/>
          </a:xfrm>
          <a:prstGeom prst="rect">
            <a:avLst/>
          </a:prstGeom>
        </p:spPr>
      </p:pic>
      <p:pic>
        <p:nvPicPr>
          <p:cNvPr id="14" name="Picture 13" descr="A picture containing outdoor, person&#10;&#10;Description automatically generated">
            <a:extLst>
              <a:ext uri="{FF2B5EF4-FFF2-40B4-BE49-F238E27FC236}">
                <a16:creationId xmlns:a16="http://schemas.microsoft.com/office/drawing/2014/main" id="{492BA59D-AC41-E357-B918-1749959F0C6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0" y="2947690"/>
            <a:ext cx="5865465" cy="3910310"/>
          </a:xfrm>
          <a:prstGeom prst="rect">
            <a:avLst/>
          </a:prstGeom>
        </p:spPr>
      </p:pic>
      <p:pic>
        <p:nvPicPr>
          <p:cNvPr id="17" name="Picture 16" descr="A group of people posing for a photo&#10;&#10;Description automatically generated with medium confidence">
            <a:extLst>
              <a:ext uri="{FF2B5EF4-FFF2-40B4-BE49-F238E27FC236}">
                <a16:creationId xmlns:a16="http://schemas.microsoft.com/office/drawing/2014/main" id="{11A3B8E7-49DB-5F2E-E7FE-E5E8F5F16DF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694752" y="0"/>
            <a:ext cx="5497248" cy="3651089"/>
          </a:xfrm>
          <a:prstGeom prst="rect">
            <a:avLst/>
          </a:prstGeom>
        </p:spPr>
      </p:pic>
      <p:sp>
        <p:nvSpPr>
          <p:cNvPr id="18" name="TextBox 17">
            <a:extLst>
              <a:ext uri="{FF2B5EF4-FFF2-40B4-BE49-F238E27FC236}">
                <a16:creationId xmlns:a16="http://schemas.microsoft.com/office/drawing/2014/main" id="{0CF9D314-AAE0-332E-AA81-00B5BB1A09B8}"/>
              </a:ext>
            </a:extLst>
          </p:cNvPr>
          <p:cNvSpPr txBox="1"/>
          <p:nvPr/>
        </p:nvSpPr>
        <p:spPr>
          <a:xfrm>
            <a:off x="1533139" y="7458000"/>
            <a:ext cx="10325721" cy="230832"/>
          </a:xfrm>
          <a:prstGeom prst="rect">
            <a:avLst/>
          </a:prstGeom>
          <a:noFill/>
        </p:spPr>
        <p:txBody>
          <a:bodyPr wrap="square" rtlCol="0">
            <a:spAutoFit/>
          </a:bodyPr>
          <a:lstStyle/>
          <a:p>
            <a:r>
              <a:rPr lang="en-US" sz="900">
                <a:hlinkClick r:id="rId11" tooltip="https://www.middleeastmonitor.com/20170124-demonstrations-in-morocco/"/>
              </a:rPr>
              <a:t>This Photo</a:t>
            </a:r>
            <a:r>
              <a:rPr lang="en-US" sz="900"/>
              <a:t> by Unknown Author is licensed under </a:t>
            </a:r>
            <a:r>
              <a:rPr lang="en-US" sz="900">
                <a:hlinkClick r:id="rId12" tooltip="https://creativecommons.org/licenses/by-nc-sa/3.0/"/>
              </a:rPr>
              <a:t>CC BY-SA-NC</a:t>
            </a:r>
            <a:endParaRPr lang="en-US" sz="900"/>
          </a:p>
        </p:txBody>
      </p:sp>
      <p:pic>
        <p:nvPicPr>
          <p:cNvPr id="20" name="Picture 19" descr="A picture containing person, music, indoor&#10;&#10;Description automatically generated">
            <a:extLst>
              <a:ext uri="{FF2B5EF4-FFF2-40B4-BE49-F238E27FC236}">
                <a16:creationId xmlns:a16="http://schemas.microsoft.com/office/drawing/2014/main" id="{B1D11671-2B52-BAC6-E9F0-23B0DE2C734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 y="-17663"/>
            <a:ext cx="5881265" cy="2999445"/>
          </a:xfrm>
          <a:prstGeom prst="rect">
            <a:avLst/>
          </a:prstGeom>
        </p:spPr>
      </p:pic>
      <p:pic>
        <p:nvPicPr>
          <p:cNvPr id="6" name="Picture 5" descr="A picture containing person, clothing, wearing, hair&#10;&#10;Description automatically generated">
            <a:extLst>
              <a:ext uri="{FF2B5EF4-FFF2-40B4-BE49-F238E27FC236}">
                <a16:creationId xmlns:a16="http://schemas.microsoft.com/office/drawing/2014/main" id="{EC673FEE-CA99-D92C-25A1-5B7F48875955}"/>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4779392" y="2981782"/>
            <a:ext cx="3523772" cy="3876149"/>
          </a:xfrm>
          <a:prstGeom prst="rect">
            <a:avLst/>
          </a:prstGeom>
        </p:spPr>
      </p:pic>
      <p:pic>
        <p:nvPicPr>
          <p:cNvPr id="9" name="Picture 8" descr="A person smiling for the camera&#10;&#10;Description automatically generated with medium confidence">
            <a:extLst>
              <a:ext uri="{FF2B5EF4-FFF2-40B4-BE49-F238E27FC236}">
                <a16:creationId xmlns:a16="http://schemas.microsoft.com/office/drawing/2014/main" id="{5FBE6FC1-C4AC-256D-0FF2-CDC7A4B7E06F}"/>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4126213" y="0"/>
            <a:ext cx="4176951" cy="2999444"/>
          </a:xfrm>
          <a:prstGeom prst="rect">
            <a:avLst/>
          </a:prstGeom>
        </p:spPr>
      </p:pic>
      <p:sp>
        <p:nvSpPr>
          <p:cNvPr id="2" name="TextBox 1">
            <a:extLst>
              <a:ext uri="{FF2B5EF4-FFF2-40B4-BE49-F238E27FC236}">
                <a16:creationId xmlns:a16="http://schemas.microsoft.com/office/drawing/2014/main" id="{01FBF0F6-874F-CC99-EEE9-6E6CCDA8E604}"/>
              </a:ext>
            </a:extLst>
          </p:cNvPr>
          <p:cNvSpPr txBox="1"/>
          <p:nvPr/>
        </p:nvSpPr>
        <p:spPr>
          <a:xfrm>
            <a:off x="1679120" y="2575115"/>
            <a:ext cx="8833759"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The “</a:t>
            </a:r>
            <a:r>
              <a:rPr lang="en-US" sz="4800" dirty="0" err="1">
                <a:solidFill>
                  <a:srgbClr val="FFFF00"/>
                </a:solidFill>
                <a:effectLst>
                  <a:glow rad="139700">
                    <a:schemeClr val="tx1"/>
                  </a:glow>
                </a:effectLst>
              </a:rPr>
              <a:t>morphe</a:t>
            </a:r>
            <a:r>
              <a:rPr lang="en-US" sz="4800" b="1" dirty="0">
                <a:solidFill>
                  <a:srgbClr val="FFFF00"/>
                </a:solidFill>
                <a:effectLst>
                  <a:glow rad="139700">
                    <a:schemeClr val="tx1"/>
                  </a:glow>
                </a:effectLst>
                <a:latin typeface="Calibri" panose="020F0502020204030204" pitchFamily="34" charset="0"/>
                <a:cs typeface="Calibri" panose="020F0502020204030204" pitchFamily="34" charset="0"/>
              </a:rPr>
              <a:t>̄́</a:t>
            </a:r>
            <a:r>
              <a:rPr lang="en-US" sz="4800" dirty="0">
                <a:solidFill>
                  <a:srgbClr val="FFFF00"/>
                </a:solidFill>
                <a:effectLst>
                  <a:glow rad="139700">
                    <a:schemeClr val="tx1"/>
                  </a:glow>
                </a:effectLst>
              </a:rPr>
              <a:t>” of a Human</a:t>
            </a:r>
          </a:p>
        </p:txBody>
      </p:sp>
    </p:spTree>
    <p:custDataLst>
      <p:tags r:id="rId1"/>
    </p:custDataLst>
    <p:extLst>
      <p:ext uri="{BB962C8B-B14F-4D97-AF65-F5344CB8AC3E}">
        <p14:creationId xmlns:p14="http://schemas.microsoft.com/office/powerpoint/2010/main" val="2506618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extLst>
    <p:ext uri="{E180D4A7-C9FB-4DFB-919C-405C955672EB}">
      <p14:showEvtLst xmlns:p14="http://schemas.microsoft.com/office/powerpoint/2010/main">
        <p14:playEvt time="19" objId="3"/>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AAEA3-A363-CAA7-72CE-027BB9078462}"/>
              </a:ext>
            </a:extLst>
          </p:cNvPr>
          <p:cNvPicPr>
            <a:picLocks noChangeAspect="1"/>
          </p:cNvPicPr>
          <p:nvPr/>
        </p:nvPicPr>
        <p:blipFill>
          <a:blip r:embed="rId6"/>
          <a:stretch>
            <a:fillRect/>
          </a:stretch>
        </p:blipFill>
        <p:spPr>
          <a:xfrm>
            <a:off x="0" y="0"/>
            <a:ext cx="12191999" cy="6858000"/>
          </a:xfrm>
          <a:prstGeom prst="rect">
            <a:avLst/>
          </a:prstGeom>
        </p:spPr>
      </p:pic>
      <p:sp>
        <p:nvSpPr>
          <p:cNvPr id="12" name="TextBox 11">
            <a:extLst>
              <a:ext uri="{FF2B5EF4-FFF2-40B4-BE49-F238E27FC236}">
                <a16:creationId xmlns:a16="http://schemas.microsoft.com/office/drawing/2014/main" id="{F30FC96D-61CC-E77F-42FB-0CB24A2AB218}"/>
              </a:ext>
            </a:extLst>
          </p:cNvPr>
          <p:cNvSpPr txBox="1"/>
          <p:nvPr/>
        </p:nvSpPr>
        <p:spPr>
          <a:xfrm>
            <a:off x="239484" y="280478"/>
            <a:ext cx="11713029"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rgbClr val="FFFF00"/>
                </a:solidFill>
                <a:effectLst>
                  <a:glow rad="139700">
                    <a:schemeClr val="tx1"/>
                  </a:glow>
                </a:effectLst>
              </a:rPr>
              <a:t>What did it mean for Jesus to be in very nature God?</a:t>
            </a:r>
          </a:p>
          <a:p>
            <a:r>
              <a:rPr lang="en-US" sz="4000" dirty="0">
                <a:solidFill>
                  <a:srgbClr val="FFFF00"/>
                </a:solidFill>
                <a:effectLst>
                  <a:glow rad="139700">
                    <a:schemeClr val="tx1"/>
                  </a:glow>
                </a:effectLst>
              </a:rPr>
              <a:t>(i.e. the essential essence of God)</a:t>
            </a:r>
          </a:p>
        </p:txBody>
      </p:sp>
      <p:sp>
        <p:nvSpPr>
          <p:cNvPr id="4" name="TextBox 3">
            <a:extLst>
              <a:ext uri="{FF2B5EF4-FFF2-40B4-BE49-F238E27FC236}">
                <a16:creationId xmlns:a16="http://schemas.microsoft.com/office/drawing/2014/main" id="{BDA15CF7-5A34-3C01-78FA-E77D5A630EB2}"/>
              </a:ext>
            </a:extLst>
          </p:cNvPr>
          <p:cNvSpPr txBox="1"/>
          <p:nvPr/>
        </p:nvSpPr>
        <p:spPr>
          <a:xfrm>
            <a:off x="239484" y="2338132"/>
            <a:ext cx="11713029" cy="378565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buFont typeface="Arial" panose="020B0604020202020204" pitchFamily="34" charset="0"/>
              <a:buChar char="•"/>
            </a:pPr>
            <a:r>
              <a:rPr lang="en-US" sz="4000" dirty="0">
                <a:solidFill>
                  <a:srgbClr val="FFFF00"/>
                </a:solidFill>
                <a:effectLst>
                  <a:glow rad="139700">
                    <a:schemeClr val="tx1"/>
                  </a:glow>
                </a:effectLst>
              </a:rPr>
              <a:t>Eternal, Immortal</a:t>
            </a:r>
          </a:p>
          <a:p>
            <a:pPr marL="571500" indent="-571500" algn="l">
              <a:buFont typeface="Arial" panose="020B0604020202020204" pitchFamily="34" charset="0"/>
              <a:buChar char="•"/>
            </a:pPr>
            <a:r>
              <a:rPr lang="en-US" sz="4000" dirty="0">
                <a:solidFill>
                  <a:srgbClr val="FFFF00"/>
                </a:solidFill>
                <a:effectLst>
                  <a:glow rad="139700">
                    <a:schemeClr val="tx1"/>
                  </a:glow>
                </a:effectLst>
              </a:rPr>
              <a:t>Creator of all things</a:t>
            </a:r>
          </a:p>
          <a:p>
            <a:pPr marL="571500" indent="-571500" algn="l">
              <a:buFont typeface="Arial" panose="020B0604020202020204" pitchFamily="34" charset="0"/>
              <a:buChar char="•"/>
            </a:pPr>
            <a:r>
              <a:rPr lang="en-US" sz="4000" dirty="0">
                <a:solidFill>
                  <a:srgbClr val="FFFF00"/>
                </a:solidFill>
                <a:effectLst>
                  <a:glow rad="139700">
                    <a:schemeClr val="tx1"/>
                  </a:glow>
                </a:effectLst>
              </a:rPr>
              <a:t>Blinding glory, dwells in “unapproachable light”</a:t>
            </a:r>
          </a:p>
          <a:p>
            <a:pPr marL="571500" indent="-571500" algn="l">
              <a:buFont typeface="Arial" panose="020B0604020202020204" pitchFamily="34" charset="0"/>
              <a:buChar char="•"/>
            </a:pPr>
            <a:r>
              <a:rPr lang="en-US" sz="4000" dirty="0">
                <a:solidFill>
                  <a:srgbClr val="FFFF00"/>
                </a:solidFill>
                <a:effectLst>
                  <a:glow rad="139700">
                    <a:schemeClr val="tx1"/>
                  </a:glow>
                </a:effectLst>
              </a:rPr>
              <a:t>Omnipotent – all-powerful</a:t>
            </a:r>
          </a:p>
          <a:p>
            <a:pPr marL="571500" indent="-571500" algn="l">
              <a:buFont typeface="Arial" panose="020B0604020202020204" pitchFamily="34" charset="0"/>
              <a:buChar char="•"/>
            </a:pPr>
            <a:r>
              <a:rPr lang="en-US" sz="4000" dirty="0">
                <a:solidFill>
                  <a:srgbClr val="FFFF00"/>
                </a:solidFill>
                <a:effectLst>
                  <a:glow rad="139700">
                    <a:schemeClr val="tx1"/>
                  </a:glow>
                </a:effectLst>
              </a:rPr>
              <a:t>Omniscient – all-knowing</a:t>
            </a:r>
          </a:p>
          <a:p>
            <a:pPr marL="571500" indent="-571500" algn="l">
              <a:buFont typeface="Arial" panose="020B0604020202020204" pitchFamily="34" charset="0"/>
              <a:buChar char="•"/>
            </a:pPr>
            <a:r>
              <a:rPr lang="en-US" sz="4000" dirty="0">
                <a:solidFill>
                  <a:srgbClr val="FFFF00"/>
                </a:solidFill>
                <a:effectLst>
                  <a:glow rad="139700">
                    <a:schemeClr val="tx1"/>
                  </a:glow>
                </a:effectLst>
              </a:rPr>
              <a:t>Omni-present – present everywhere</a:t>
            </a:r>
          </a:p>
        </p:txBody>
      </p:sp>
    </p:spTree>
    <p:custDataLst>
      <p:tags r:id="rId1"/>
    </p:custDataLst>
    <p:extLst>
      <p:ext uri="{BB962C8B-B14F-4D97-AF65-F5344CB8AC3E}">
        <p14:creationId xmlns:p14="http://schemas.microsoft.com/office/powerpoint/2010/main" val="160482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AAEA3-A363-CAA7-72CE-027BB9078462}"/>
              </a:ext>
            </a:extLst>
          </p:cNvPr>
          <p:cNvPicPr>
            <a:picLocks noChangeAspect="1"/>
          </p:cNvPicPr>
          <p:nvPr/>
        </p:nvPicPr>
        <p:blipFill>
          <a:blip r:embed="rId6"/>
          <a:stretch>
            <a:fillRect/>
          </a:stretch>
        </p:blipFill>
        <p:spPr>
          <a:xfrm>
            <a:off x="0" y="0"/>
            <a:ext cx="12191999" cy="6858000"/>
          </a:xfrm>
          <a:prstGeom prst="rect">
            <a:avLst/>
          </a:prstGeom>
        </p:spPr>
      </p:pic>
      <p:sp>
        <p:nvSpPr>
          <p:cNvPr id="12" name="TextBox 11">
            <a:extLst>
              <a:ext uri="{FF2B5EF4-FFF2-40B4-BE49-F238E27FC236}">
                <a16:creationId xmlns:a16="http://schemas.microsoft.com/office/drawing/2014/main" id="{F30FC96D-61CC-E77F-42FB-0CB24A2AB218}"/>
              </a:ext>
            </a:extLst>
          </p:cNvPr>
          <p:cNvSpPr txBox="1"/>
          <p:nvPr/>
        </p:nvSpPr>
        <p:spPr>
          <a:xfrm>
            <a:off x="239484" y="2885"/>
            <a:ext cx="11713029"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rgbClr val="FFFF00"/>
                </a:solidFill>
                <a:effectLst>
                  <a:glow rad="139700">
                    <a:schemeClr val="tx1"/>
                  </a:glow>
                </a:effectLst>
              </a:rPr>
              <a:t>What did it mean for Jesus to be in very nature God?</a:t>
            </a:r>
          </a:p>
          <a:p>
            <a:r>
              <a:rPr lang="en-US" sz="4000" dirty="0">
                <a:solidFill>
                  <a:srgbClr val="FFFF00"/>
                </a:solidFill>
                <a:effectLst>
                  <a:glow rad="139700">
                    <a:schemeClr val="tx1"/>
                  </a:glow>
                </a:effectLst>
              </a:rPr>
              <a:t>(i.e. the essential essence of God)</a:t>
            </a:r>
          </a:p>
        </p:txBody>
      </p:sp>
      <p:sp>
        <p:nvSpPr>
          <p:cNvPr id="4" name="TextBox 3">
            <a:extLst>
              <a:ext uri="{FF2B5EF4-FFF2-40B4-BE49-F238E27FC236}">
                <a16:creationId xmlns:a16="http://schemas.microsoft.com/office/drawing/2014/main" id="{BDA15CF7-5A34-3C01-78FA-E77D5A630EB2}"/>
              </a:ext>
            </a:extLst>
          </p:cNvPr>
          <p:cNvSpPr txBox="1"/>
          <p:nvPr/>
        </p:nvSpPr>
        <p:spPr>
          <a:xfrm>
            <a:off x="119740" y="1706893"/>
            <a:ext cx="11952516" cy="4770537"/>
          </a:xfrm>
          <a:prstGeom prst="rect">
            <a:avLst/>
          </a:prstGeom>
          <a:noFill/>
          <a:effectLst>
            <a:glow rad="127000">
              <a:schemeClr val="tx1"/>
            </a:glow>
          </a:effectLst>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800" baseline="30000" dirty="0">
                <a:effectLst>
                  <a:glow rad="139700">
                    <a:schemeClr val="bg1"/>
                  </a:glow>
                </a:effectLst>
              </a:rPr>
              <a:t>39</a:t>
            </a:r>
            <a:r>
              <a:rPr lang="en-US" sz="3800" dirty="0">
                <a:effectLst>
                  <a:glow rad="139700">
                    <a:schemeClr val="bg1"/>
                  </a:glow>
                </a:effectLst>
              </a:rPr>
              <a:t> …Isaiah said, </a:t>
            </a:r>
            <a:r>
              <a:rPr lang="en-US" sz="3800" baseline="30000" dirty="0">
                <a:effectLst>
                  <a:glow rad="139700">
                    <a:schemeClr val="bg1"/>
                  </a:glow>
                </a:effectLst>
              </a:rPr>
              <a:t>40</a:t>
            </a:r>
            <a:r>
              <a:rPr lang="en-US" sz="3800" dirty="0">
                <a:effectLst>
                  <a:glow rad="139700">
                    <a:schemeClr val="bg1"/>
                  </a:glow>
                </a:effectLst>
              </a:rPr>
              <a:t> “He has blinded their eyes and hardened their heart, lest they see with their eyes, and understand with their heart, and turn, and I would heal them.” </a:t>
            </a:r>
          </a:p>
          <a:p>
            <a:pPr algn="l"/>
            <a:r>
              <a:rPr lang="en-US" sz="3800" baseline="30000" dirty="0">
                <a:effectLst>
                  <a:glow rad="139700">
                    <a:schemeClr val="bg1"/>
                  </a:glow>
                </a:effectLst>
              </a:rPr>
              <a:t>41</a:t>
            </a:r>
            <a:r>
              <a:rPr lang="en-US" sz="3800" dirty="0">
                <a:effectLst>
                  <a:glow rad="139700">
                    <a:schemeClr val="tx1"/>
                  </a:glow>
                </a:effectLst>
              </a:rPr>
              <a:t> </a:t>
            </a:r>
            <a:r>
              <a:rPr lang="en-US" sz="3800" dirty="0">
                <a:solidFill>
                  <a:srgbClr val="FFFF00"/>
                </a:solidFill>
                <a:effectLst>
                  <a:glow rad="139700">
                    <a:schemeClr val="tx1"/>
                  </a:glow>
                </a:effectLst>
              </a:rPr>
              <a:t>Isaiah said these things because he saw </a:t>
            </a:r>
            <a:r>
              <a:rPr lang="en-US" sz="3800" u="sng" dirty="0">
                <a:solidFill>
                  <a:srgbClr val="FFFF00"/>
                </a:solidFill>
                <a:effectLst>
                  <a:glow rad="139700">
                    <a:schemeClr val="tx1"/>
                  </a:glow>
                </a:effectLst>
              </a:rPr>
              <a:t>his glory </a:t>
            </a:r>
            <a:r>
              <a:rPr lang="en-US" sz="3800" dirty="0">
                <a:solidFill>
                  <a:srgbClr val="FFFF00"/>
                </a:solidFill>
                <a:effectLst>
                  <a:glow rad="139700">
                    <a:schemeClr val="tx1"/>
                  </a:glow>
                </a:effectLst>
              </a:rPr>
              <a:t>and spoke of </a:t>
            </a:r>
            <a:r>
              <a:rPr lang="en-US" sz="3800" u="sng" dirty="0">
                <a:solidFill>
                  <a:srgbClr val="FFFF00"/>
                </a:solidFill>
                <a:effectLst>
                  <a:glow rad="139700">
                    <a:schemeClr val="tx1"/>
                  </a:glow>
                </a:effectLst>
              </a:rPr>
              <a:t>him</a:t>
            </a:r>
            <a:r>
              <a:rPr lang="en-US" sz="3800" dirty="0">
                <a:solidFill>
                  <a:srgbClr val="FFFF00"/>
                </a:solidFill>
                <a:effectLst>
                  <a:glow rad="139700">
                    <a:schemeClr val="tx1"/>
                  </a:glow>
                </a:effectLst>
              </a:rPr>
              <a:t>. </a:t>
            </a:r>
            <a:r>
              <a:rPr lang="en-US" sz="3800" baseline="30000" dirty="0">
                <a:effectLst>
                  <a:glow rad="139700">
                    <a:schemeClr val="bg1"/>
                  </a:glow>
                </a:effectLst>
              </a:rPr>
              <a:t>42</a:t>
            </a:r>
            <a:r>
              <a:rPr lang="en-US" sz="3800" dirty="0">
                <a:effectLst>
                  <a:glow rad="139700">
                    <a:schemeClr val="bg1"/>
                  </a:glow>
                </a:effectLst>
              </a:rPr>
              <a:t> Nevertheless, many even of the authorities believed in</a:t>
            </a:r>
            <a:r>
              <a:rPr lang="en-US" sz="3800" dirty="0">
                <a:solidFill>
                  <a:schemeClr val="bg1"/>
                </a:solidFill>
                <a:effectLst>
                  <a:glow rad="139700">
                    <a:schemeClr val="tx1"/>
                  </a:glow>
                </a:effectLst>
              </a:rPr>
              <a:t> </a:t>
            </a:r>
            <a:r>
              <a:rPr lang="en-US" sz="3800" dirty="0">
                <a:effectLst>
                  <a:glow rad="139700">
                    <a:schemeClr val="bg1"/>
                  </a:glow>
                </a:effectLst>
              </a:rPr>
              <a:t>him, but for fear of the Pharisees they did not confess it, so that they would not be put out of the synagogue…                             John 12:39-42</a:t>
            </a:r>
          </a:p>
        </p:txBody>
      </p:sp>
    </p:spTree>
    <p:custDataLst>
      <p:tags r:id="rId1"/>
    </p:custDataLst>
    <p:extLst>
      <p:ext uri="{BB962C8B-B14F-4D97-AF65-F5344CB8AC3E}">
        <p14:creationId xmlns:p14="http://schemas.microsoft.com/office/powerpoint/2010/main" val="378776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AAEA3-A363-CAA7-72CE-027BB9078462}"/>
              </a:ext>
            </a:extLst>
          </p:cNvPr>
          <p:cNvPicPr>
            <a:picLocks noChangeAspect="1"/>
          </p:cNvPicPr>
          <p:nvPr/>
        </p:nvPicPr>
        <p:blipFill>
          <a:blip r:embed="rId6"/>
          <a:stretch>
            <a:fillRect/>
          </a:stretch>
        </p:blipFill>
        <p:spPr>
          <a:xfrm>
            <a:off x="0" y="0"/>
            <a:ext cx="12191999" cy="6858000"/>
          </a:xfrm>
          <a:prstGeom prst="rect">
            <a:avLst/>
          </a:prstGeom>
        </p:spPr>
      </p:pic>
      <p:sp>
        <p:nvSpPr>
          <p:cNvPr id="12" name="TextBox 11">
            <a:extLst>
              <a:ext uri="{FF2B5EF4-FFF2-40B4-BE49-F238E27FC236}">
                <a16:creationId xmlns:a16="http://schemas.microsoft.com/office/drawing/2014/main" id="{F30FC96D-61CC-E77F-42FB-0CB24A2AB218}"/>
              </a:ext>
            </a:extLst>
          </p:cNvPr>
          <p:cNvSpPr txBox="1"/>
          <p:nvPr/>
        </p:nvSpPr>
        <p:spPr>
          <a:xfrm>
            <a:off x="239484" y="2885"/>
            <a:ext cx="11713029"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rgbClr val="FFFF00"/>
                </a:solidFill>
                <a:effectLst>
                  <a:glow rad="139700">
                    <a:schemeClr val="tx1"/>
                  </a:glow>
                </a:effectLst>
              </a:rPr>
              <a:t>What did it mean for Jesus to be in very nature God?</a:t>
            </a:r>
          </a:p>
          <a:p>
            <a:r>
              <a:rPr lang="en-US" sz="4000" dirty="0">
                <a:solidFill>
                  <a:srgbClr val="FFFF00"/>
                </a:solidFill>
                <a:effectLst>
                  <a:glow rad="139700">
                    <a:schemeClr val="tx1"/>
                  </a:glow>
                </a:effectLst>
              </a:rPr>
              <a:t>(i.e. the essential essence of God)</a:t>
            </a:r>
          </a:p>
        </p:txBody>
      </p:sp>
      <p:sp>
        <p:nvSpPr>
          <p:cNvPr id="4" name="TextBox 3">
            <a:extLst>
              <a:ext uri="{FF2B5EF4-FFF2-40B4-BE49-F238E27FC236}">
                <a16:creationId xmlns:a16="http://schemas.microsoft.com/office/drawing/2014/main" id="{BDA15CF7-5A34-3C01-78FA-E77D5A630EB2}"/>
              </a:ext>
            </a:extLst>
          </p:cNvPr>
          <p:cNvSpPr txBox="1"/>
          <p:nvPr/>
        </p:nvSpPr>
        <p:spPr>
          <a:xfrm>
            <a:off x="119740" y="1706893"/>
            <a:ext cx="11952516" cy="4770537"/>
          </a:xfrm>
          <a:prstGeom prst="rect">
            <a:avLst/>
          </a:prstGeom>
          <a:noFill/>
          <a:effectLst>
            <a:glow rad="127000">
              <a:schemeClr val="tx1"/>
            </a:glow>
          </a:effectLst>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800" baseline="30000" dirty="0">
                <a:effectLst>
                  <a:glow rad="139700">
                    <a:schemeClr val="bg1"/>
                  </a:glow>
                </a:effectLst>
              </a:rPr>
              <a:t>39</a:t>
            </a:r>
            <a:r>
              <a:rPr lang="en-US" sz="3800" dirty="0">
                <a:effectLst>
                  <a:glow rad="139700">
                    <a:schemeClr val="bg1"/>
                  </a:glow>
                </a:effectLst>
              </a:rPr>
              <a:t> …Isaiah said, </a:t>
            </a:r>
            <a:r>
              <a:rPr lang="en-US" sz="3800" baseline="30000" dirty="0">
                <a:effectLst>
                  <a:glow rad="139700">
                    <a:schemeClr val="bg1"/>
                  </a:glow>
                </a:effectLst>
              </a:rPr>
              <a:t>40</a:t>
            </a:r>
            <a:r>
              <a:rPr lang="en-US" sz="3800" dirty="0">
                <a:effectLst>
                  <a:glow rad="139700">
                    <a:schemeClr val="bg1"/>
                  </a:glow>
                </a:effectLst>
              </a:rPr>
              <a:t> “He has blinded their eyes and hardened their heart, lest they see with their eyes, and understand with their heart, and turn, and I would heal them.” </a:t>
            </a:r>
          </a:p>
          <a:p>
            <a:pPr algn="l"/>
            <a:r>
              <a:rPr lang="en-US" sz="3800" baseline="30000" dirty="0">
                <a:effectLst>
                  <a:glow rad="139700">
                    <a:schemeClr val="bg1"/>
                  </a:glow>
                </a:effectLst>
              </a:rPr>
              <a:t>41</a:t>
            </a:r>
            <a:r>
              <a:rPr lang="en-US" sz="3800" dirty="0">
                <a:effectLst>
                  <a:glow rad="139700">
                    <a:schemeClr val="tx1"/>
                  </a:glow>
                </a:effectLst>
              </a:rPr>
              <a:t> </a:t>
            </a:r>
            <a:r>
              <a:rPr lang="en-US" sz="3800" dirty="0">
                <a:solidFill>
                  <a:srgbClr val="FFFF00"/>
                </a:solidFill>
                <a:effectLst>
                  <a:glow rad="139700">
                    <a:schemeClr val="tx1"/>
                  </a:glow>
                </a:effectLst>
              </a:rPr>
              <a:t>Isaiah said these things because he saw </a:t>
            </a:r>
            <a:r>
              <a:rPr lang="en-US" sz="3800" u="sng" dirty="0">
                <a:solidFill>
                  <a:srgbClr val="FFFF00"/>
                </a:solidFill>
                <a:effectLst>
                  <a:glow rad="139700">
                    <a:schemeClr val="tx1"/>
                  </a:glow>
                </a:effectLst>
              </a:rPr>
              <a:t>his glory </a:t>
            </a:r>
            <a:r>
              <a:rPr lang="en-US" sz="3800" dirty="0">
                <a:solidFill>
                  <a:srgbClr val="FFFF00"/>
                </a:solidFill>
                <a:effectLst>
                  <a:glow rad="139700">
                    <a:schemeClr val="tx1"/>
                  </a:glow>
                </a:effectLst>
              </a:rPr>
              <a:t>and spoke of </a:t>
            </a:r>
            <a:r>
              <a:rPr lang="en-US" sz="3800" u="sng" dirty="0">
                <a:solidFill>
                  <a:srgbClr val="FFFF00"/>
                </a:solidFill>
                <a:effectLst>
                  <a:glow rad="139700">
                    <a:schemeClr val="tx1"/>
                  </a:glow>
                </a:effectLst>
              </a:rPr>
              <a:t>him</a:t>
            </a:r>
            <a:r>
              <a:rPr lang="en-US" sz="3800" dirty="0">
                <a:solidFill>
                  <a:srgbClr val="FFFF00"/>
                </a:solidFill>
                <a:effectLst>
                  <a:glow rad="139700">
                    <a:schemeClr val="tx1"/>
                  </a:glow>
                </a:effectLst>
              </a:rPr>
              <a:t>. </a:t>
            </a:r>
            <a:r>
              <a:rPr lang="en-US" sz="3800" baseline="30000" dirty="0">
                <a:effectLst>
                  <a:glow rad="139700">
                    <a:schemeClr val="bg1"/>
                  </a:glow>
                </a:effectLst>
              </a:rPr>
              <a:t>42</a:t>
            </a:r>
            <a:r>
              <a:rPr lang="en-US" sz="3800" dirty="0">
                <a:effectLst>
                  <a:glow rad="139700">
                    <a:schemeClr val="bg1"/>
                  </a:glow>
                </a:effectLst>
              </a:rPr>
              <a:t> Nevertheless, many even of the authorities believed </a:t>
            </a:r>
            <a:r>
              <a:rPr lang="en-US" sz="3800" dirty="0">
                <a:solidFill>
                  <a:srgbClr val="FFFF00"/>
                </a:solidFill>
                <a:effectLst>
                  <a:glow rad="139700">
                    <a:schemeClr val="tx1"/>
                  </a:glow>
                </a:effectLst>
              </a:rPr>
              <a:t>in</a:t>
            </a:r>
            <a:r>
              <a:rPr lang="en-US" sz="3800" dirty="0">
                <a:solidFill>
                  <a:schemeClr val="bg1"/>
                </a:solidFill>
                <a:effectLst>
                  <a:glow rad="139700">
                    <a:schemeClr val="tx1"/>
                  </a:glow>
                </a:effectLst>
              </a:rPr>
              <a:t> </a:t>
            </a:r>
            <a:r>
              <a:rPr lang="en-US" sz="3800" dirty="0">
                <a:solidFill>
                  <a:srgbClr val="FFFF00"/>
                </a:solidFill>
                <a:effectLst>
                  <a:glow rad="139700">
                    <a:schemeClr val="tx1"/>
                  </a:glow>
                </a:effectLst>
              </a:rPr>
              <a:t>him</a:t>
            </a:r>
            <a:r>
              <a:rPr lang="en-US" sz="3800" dirty="0">
                <a:effectLst>
                  <a:glow rad="139700">
                    <a:schemeClr val="bg1"/>
                  </a:glow>
                </a:effectLst>
              </a:rPr>
              <a:t>, but for fear of the Pharisees they did not confess it, so that they would not be put out of the synagogue…                             John 12:39-42</a:t>
            </a:r>
          </a:p>
        </p:txBody>
      </p:sp>
    </p:spTree>
    <p:custDataLst>
      <p:tags r:id="rId1"/>
    </p:custDataLst>
    <p:extLst>
      <p:ext uri="{BB962C8B-B14F-4D97-AF65-F5344CB8AC3E}">
        <p14:creationId xmlns:p14="http://schemas.microsoft.com/office/powerpoint/2010/main" val="1321434243"/>
      </p:ext>
    </p:extLst>
  </p:cSld>
  <p:clrMapOvr>
    <a:masterClrMapping/>
  </p:clrMapOvr>
  <p:extLst>
    <p:ext uri="{E180D4A7-C9FB-4DFB-919C-405C955672EB}">
      <p14:showEvtLst xmlns:p14="http://schemas.microsoft.com/office/powerpoint/2010/main">
        <p14:playEvt time="19" objId="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AAEA3-A363-CAA7-72CE-027BB9078462}"/>
              </a:ext>
            </a:extLst>
          </p:cNvPr>
          <p:cNvPicPr>
            <a:picLocks noChangeAspect="1"/>
          </p:cNvPicPr>
          <p:nvPr/>
        </p:nvPicPr>
        <p:blipFill>
          <a:blip r:embed="rId6"/>
          <a:stretch>
            <a:fillRect/>
          </a:stretch>
        </p:blipFill>
        <p:spPr>
          <a:xfrm>
            <a:off x="0" y="0"/>
            <a:ext cx="12191999" cy="6858000"/>
          </a:xfrm>
          <a:prstGeom prst="rect">
            <a:avLst/>
          </a:prstGeom>
        </p:spPr>
      </p:pic>
      <p:sp>
        <p:nvSpPr>
          <p:cNvPr id="12" name="TextBox 11">
            <a:extLst>
              <a:ext uri="{FF2B5EF4-FFF2-40B4-BE49-F238E27FC236}">
                <a16:creationId xmlns:a16="http://schemas.microsoft.com/office/drawing/2014/main" id="{F30FC96D-61CC-E77F-42FB-0CB24A2AB218}"/>
              </a:ext>
            </a:extLst>
          </p:cNvPr>
          <p:cNvSpPr txBox="1"/>
          <p:nvPr/>
        </p:nvSpPr>
        <p:spPr>
          <a:xfrm>
            <a:off x="239484" y="2885"/>
            <a:ext cx="11713029"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rgbClr val="FFFF00"/>
                </a:solidFill>
                <a:effectLst>
                  <a:glow rad="139700">
                    <a:schemeClr val="tx1"/>
                  </a:glow>
                </a:effectLst>
              </a:rPr>
              <a:t>What did it mean for Jesus to be in very nature God?</a:t>
            </a:r>
          </a:p>
          <a:p>
            <a:r>
              <a:rPr lang="en-US" sz="4000" dirty="0">
                <a:solidFill>
                  <a:srgbClr val="FFFF00"/>
                </a:solidFill>
                <a:effectLst>
                  <a:glow rad="139700">
                    <a:schemeClr val="tx1"/>
                  </a:glow>
                </a:effectLst>
              </a:rPr>
              <a:t>(i.e. the essential essence of God)</a:t>
            </a:r>
          </a:p>
        </p:txBody>
      </p:sp>
      <p:sp>
        <p:nvSpPr>
          <p:cNvPr id="4" name="TextBox 3">
            <a:extLst>
              <a:ext uri="{FF2B5EF4-FFF2-40B4-BE49-F238E27FC236}">
                <a16:creationId xmlns:a16="http://schemas.microsoft.com/office/drawing/2014/main" id="{BDA15CF7-5A34-3C01-78FA-E77D5A630EB2}"/>
              </a:ext>
            </a:extLst>
          </p:cNvPr>
          <p:cNvSpPr txBox="1"/>
          <p:nvPr/>
        </p:nvSpPr>
        <p:spPr>
          <a:xfrm>
            <a:off x="157838" y="1464558"/>
            <a:ext cx="11952516" cy="500136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3800" baseline="30000" dirty="0">
                <a:solidFill>
                  <a:srgbClr val="FFFF00"/>
                </a:solidFill>
                <a:effectLst>
                  <a:glow rad="139700">
                    <a:schemeClr val="tx1"/>
                  </a:glow>
                </a:effectLst>
              </a:rPr>
              <a:t>1</a:t>
            </a:r>
            <a:r>
              <a:rPr lang="en-US" sz="3800" dirty="0">
                <a:solidFill>
                  <a:srgbClr val="FFFF00"/>
                </a:solidFill>
                <a:effectLst>
                  <a:glow rad="139700">
                    <a:schemeClr val="tx1"/>
                  </a:glow>
                </a:effectLst>
              </a:rPr>
              <a:t> In the year that King Uzziah died I saw the Lord sitting upon a throne, high and lifted up; and the train of his robe filled the temple. </a:t>
            </a:r>
            <a:r>
              <a:rPr lang="en-US" sz="3800" baseline="30000" dirty="0">
                <a:solidFill>
                  <a:srgbClr val="FFFF00"/>
                </a:solidFill>
                <a:effectLst>
                  <a:glow rad="139700">
                    <a:schemeClr val="tx1"/>
                  </a:glow>
                </a:effectLst>
              </a:rPr>
              <a:t>2</a:t>
            </a:r>
            <a:r>
              <a:rPr lang="en-US" sz="3800" dirty="0">
                <a:solidFill>
                  <a:srgbClr val="FFFF00"/>
                </a:solidFill>
                <a:effectLst>
                  <a:glow rad="139700">
                    <a:schemeClr val="tx1"/>
                  </a:glow>
                </a:effectLst>
              </a:rPr>
              <a:t> Above him stood the seraphim. Each had six wings: with two he covered his face, and with two he covered his feet, and with two he flew. </a:t>
            </a:r>
            <a:r>
              <a:rPr lang="en-US" sz="3800" baseline="30000" dirty="0">
                <a:solidFill>
                  <a:srgbClr val="FFFF00"/>
                </a:solidFill>
                <a:effectLst>
                  <a:glow rad="139700">
                    <a:schemeClr val="tx1"/>
                  </a:glow>
                </a:effectLst>
              </a:rPr>
              <a:t>3</a:t>
            </a:r>
            <a:r>
              <a:rPr lang="en-US" sz="3800" dirty="0">
                <a:solidFill>
                  <a:srgbClr val="FFFF00"/>
                </a:solidFill>
                <a:effectLst>
                  <a:glow rad="139700">
                    <a:schemeClr val="tx1"/>
                  </a:glow>
                </a:effectLst>
              </a:rPr>
              <a:t> And one called to another and said:</a:t>
            </a:r>
          </a:p>
          <a:p>
            <a:pPr algn="l"/>
            <a:r>
              <a:rPr lang="en-US" sz="3800" dirty="0">
                <a:solidFill>
                  <a:srgbClr val="FFFF00"/>
                </a:solidFill>
                <a:effectLst>
                  <a:glow rad="139700">
                    <a:schemeClr val="tx1"/>
                  </a:glow>
                </a:effectLst>
              </a:rPr>
              <a:t>   “Holy, holy, holy is the L</a:t>
            </a:r>
            <a:r>
              <a:rPr lang="en-US" sz="3200" dirty="0">
                <a:solidFill>
                  <a:srgbClr val="FFFF00"/>
                </a:solidFill>
                <a:effectLst>
                  <a:glow rad="139700">
                    <a:schemeClr val="tx1"/>
                  </a:glow>
                </a:effectLst>
              </a:rPr>
              <a:t>ORD</a:t>
            </a:r>
            <a:r>
              <a:rPr lang="en-US" sz="3800" dirty="0">
                <a:solidFill>
                  <a:srgbClr val="FFFF00"/>
                </a:solidFill>
                <a:effectLst>
                  <a:glow rad="139700">
                    <a:schemeClr val="tx1"/>
                  </a:glow>
                </a:effectLst>
              </a:rPr>
              <a:t> of hosts;</a:t>
            </a:r>
          </a:p>
          <a:p>
            <a:pPr algn="l"/>
            <a:r>
              <a:rPr lang="en-US" sz="3800" dirty="0">
                <a:solidFill>
                  <a:srgbClr val="FFFF00"/>
                </a:solidFill>
                <a:effectLst>
                  <a:glow rad="139700">
                    <a:schemeClr val="tx1"/>
                  </a:glow>
                </a:effectLst>
              </a:rPr>
              <a:t>     the whole earth is full of his glory!”              Isaiah 6:1-3</a:t>
            </a:r>
          </a:p>
        </p:txBody>
      </p:sp>
      <p:sp>
        <p:nvSpPr>
          <p:cNvPr id="2" name="Rectangle: Rounded Corners 1">
            <a:extLst>
              <a:ext uri="{FF2B5EF4-FFF2-40B4-BE49-F238E27FC236}">
                <a16:creationId xmlns:a16="http://schemas.microsoft.com/office/drawing/2014/main" id="{5E86D1B6-8625-EEC5-E476-6C8275231962}"/>
              </a:ext>
            </a:extLst>
          </p:cNvPr>
          <p:cNvSpPr/>
          <p:nvPr/>
        </p:nvSpPr>
        <p:spPr>
          <a:xfrm>
            <a:off x="8754256" y="1464558"/>
            <a:ext cx="1394085" cy="694026"/>
          </a:xfrm>
          <a:prstGeom prst="roundRect">
            <a:avLst/>
          </a:prstGeom>
          <a:noFill/>
          <a:ln w="101600">
            <a:solidFill>
              <a:srgbClr val="647794"/>
            </a:solidFill>
          </a:ln>
          <a:effectLst>
            <a:glow rad="762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5EF11CD-35B2-11A6-C304-6293BA743ACF}"/>
              </a:ext>
            </a:extLst>
          </p:cNvPr>
          <p:cNvSpPr/>
          <p:nvPr/>
        </p:nvSpPr>
        <p:spPr>
          <a:xfrm>
            <a:off x="9938479" y="773031"/>
            <a:ext cx="2014034" cy="694026"/>
          </a:xfrm>
          <a:prstGeom prst="roundRect">
            <a:avLst/>
          </a:prstGeom>
          <a:solidFill>
            <a:schemeClr val="accent1"/>
          </a:solidFill>
          <a:ln w="101600">
            <a:noFill/>
          </a:ln>
          <a:effectLst>
            <a:glow rad="762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Adonai</a:t>
            </a:r>
          </a:p>
        </p:txBody>
      </p:sp>
      <p:sp>
        <p:nvSpPr>
          <p:cNvPr id="7" name="Rectangle: Rounded Corners 6">
            <a:extLst>
              <a:ext uri="{FF2B5EF4-FFF2-40B4-BE49-F238E27FC236}">
                <a16:creationId xmlns:a16="http://schemas.microsoft.com/office/drawing/2014/main" id="{1754FF02-C545-BE6F-848D-AE454CCD8310}"/>
              </a:ext>
            </a:extLst>
          </p:cNvPr>
          <p:cNvSpPr/>
          <p:nvPr/>
        </p:nvSpPr>
        <p:spPr>
          <a:xfrm>
            <a:off x="4984230" y="5174623"/>
            <a:ext cx="1394085" cy="694026"/>
          </a:xfrm>
          <a:prstGeom prst="roundRect">
            <a:avLst/>
          </a:prstGeom>
          <a:noFill/>
          <a:ln w="101600">
            <a:solidFill>
              <a:srgbClr val="647794"/>
            </a:solidFill>
          </a:ln>
          <a:effectLst>
            <a:glow rad="762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E8E9625-8F82-0C1D-87E7-8D76CE5926CF}"/>
              </a:ext>
            </a:extLst>
          </p:cNvPr>
          <p:cNvSpPr/>
          <p:nvPr/>
        </p:nvSpPr>
        <p:spPr>
          <a:xfrm>
            <a:off x="6195801" y="4481847"/>
            <a:ext cx="2014034" cy="694026"/>
          </a:xfrm>
          <a:prstGeom prst="roundRect">
            <a:avLst/>
          </a:prstGeom>
          <a:solidFill>
            <a:schemeClr val="accent1"/>
          </a:solidFill>
          <a:ln w="101600">
            <a:noFill/>
          </a:ln>
          <a:effectLst>
            <a:glow rad="762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Yahweh</a:t>
            </a:r>
          </a:p>
        </p:txBody>
      </p:sp>
    </p:spTree>
    <p:custDataLst>
      <p:tags r:id="rId1"/>
    </p:custDataLst>
    <p:extLst>
      <p:ext uri="{BB962C8B-B14F-4D97-AF65-F5344CB8AC3E}">
        <p14:creationId xmlns:p14="http://schemas.microsoft.com/office/powerpoint/2010/main" val="10307690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extLst>
    <p:ext uri="{E180D4A7-C9FB-4DFB-919C-405C955672EB}">
      <p14:showEvtLst xmlns:p14="http://schemas.microsoft.com/office/powerpoint/2010/main">
        <p14:playEvt time="19" objId="3"/>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FBF0F6-874F-CC99-EEE9-6E6CCDA8E604}"/>
              </a:ext>
            </a:extLst>
          </p:cNvPr>
          <p:cNvSpPr txBox="1"/>
          <p:nvPr/>
        </p:nvSpPr>
        <p:spPr>
          <a:xfrm>
            <a:off x="1499504" y="165361"/>
            <a:ext cx="8833759"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Jesus’ Pre-incarnate Glory</a:t>
            </a:r>
            <a:endParaRPr lang="en-US" sz="4800" dirty="0">
              <a:solidFill>
                <a:schemeClr val="bg1"/>
              </a:solidFill>
              <a:effectLst>
                <a:glow rad="139700">
                  <a:schemeClr val="tx1"/>
                </a:glow>
              </a:effectLst>
            </a:endParaRPr>
          </a:p>
        </p:txBody>
      </p:sp>
      <p:sp>
        <p:nvSpPr>
          <p:cNvPr id="3" name="TextBox 2">
            <a:extLst>
              <a:ext uri="{FF2B5EF4-FFF2-40B4-BE49-F238E27FC236}">
                <a16:creationId xmlns:a16="http://schemas.microsoft.com/office/drawing/2014/main" id="{8489547B-1C1D-4B3A-3806-F63256F01016}"/>
              </a:ext>
            </a:extLst>
          </p:cNvPr>
          <p:cNvSpPr txBox="1"/>
          <p:nvPr/>
        </p:nvSpPr>
        <p:spPr>
          <a:xfrm>
            <a:off x="201383" y="1161719"/>
            <a:ext cx="11430000" cy="550920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baseline="30000" dirty="0">
                <a:solidFill>
                  <a:schemeClr val="bg1"/>
                </a:solidFill>
                <a:effectLst>
                  <a:glow rad="139700">
                    <a:schemeClr val="tx1"/>
                  </a:glow>
                </a:effectLst>
              </a:rPr>
              <a:t>5</a:t>
            </a:r>
            <a:r>
              <a:rPr lang="en-US" sz="4400" dirty="0">
                <a:solidFill>
                  <a:schemeClr val="bg1"/>
                </a:solidFill>
                <a:effectLst>
                  <a:glow rad="139700">
                    <a:schemeClr val="tx1"/>
                  </a:glow>
                </a:effectLst>
              </a:rPr>
              <a:t> Your attitude should be like that of Christ Jesus </a:t>
            </a:r>
            <a:r>
              <a:rPr lang="en-US" sz="4400" baseline="30000" dirty="0">
                <a:solidFill>
                  <a:schemeClr val="bg1"/>
                </a:solidFill>
                <a:effectLst>
                  <a:glow rad="139700">
                    <a:schemeClr val="tx1"/>
                  </a:glow>
                </a:effectLst>
              </a:rPr>
              <a:t>6</a:t>
            </a:r>
            <a:r>
              <a:rPr lang="en-US" sz="4400" dirty="0">
                <a:solidFill>
                  <a:schemeClr val="bg1"/>
                </a:solidFill>
                <a:effectLst>
                  <a:glow rad="139700">
                    <a:schemeClr val="tx1"/>
                  </a:glow>
                </a:effectLst>
              </a:rPr>
              <a:t> Who, </a:t>
            </a:r>
            <a:r>
              <a:rPr lang="en-US" sz="4400" dirty="0">
                <a:solidFill>
                  <a:srgbClr val="FFFF00"/>
                </a:solidFill>
                <a:effectLst>
                  <a:glow rad="139700">
                    <a:schemeClr val="tx1"/>
                  </a:glow>
                </a:effectLst>
              </a:rPr>
              <a:t>being </a:t>
            </a:r>
            <a:r>
              <a:rPr lang="en-US" sz="4400" dirty="0">
                <a:solidFill>
                  <a:schemeClr val="bg1"/>
                </a:solidFill>
                <a:effectLst>
                  <a:glow rad="139700">
                    <a:schemeClr val="tx1"/>
                  </a:glow>
                </a:effectLst>
              </a:rPr>
              <a:t>in very nature God, did not consider equality with God something to be grasped, </a:t>
            </a:r>
            <a:r>
              <a:rPr lang="en-US" sz="4400" baseline="30000" dirty="0">
                <a:solidFill>
                  <a:schemeClr val="bg1"/>
                </a:solidFill>
                <a:effectLst>
                  <a:glow rad="139700">
                    <a:schemeClr val="tx1"/>
                  </a:glow>
                </a:effectLst>
              </a:rPr>
              <a:t>7</a:t>
            </a:r>
            <a:r>
              <a:rPr lang="en-US" sz="4400" dirty="0">
                <a:solidFill>
                  <a:schemeClr val="bg1"/>
                </a:solidFill>
                <a:effectLst>
                  <a:glow rad="139700">
                    <a:schemeClr val="tx1"/>
                  </a:glow>
                </a:effectLst>
              </a:rPr>
              <a:t> but made himself nothing, taking the very nature of a servant, being made in human likeness. </a:t>
            </a:r>
            <a:r>
              <a:rPr lang="en-US" sz="4400" baseline="30000" dirty="0">
                <a:solidFill>
                  <a:schemeClr val="bg1"/>
                </a:solidFill>
                <a:effectLst>
                  <a:glow rad="139700">
                    <a:schemeClr val="tx1"/>
                  </a:glow>
                </a:effectLst>
              </a:rPr>
              <a:t>8</a:t>
            </a:r>
            <a:r>
              <a:rPr lang="en-US" sz="4400" dirty="0">
                <a:solidFill>
                  <a:schemeClr val="bg1"/>
                </a:solidFill>
                <a:effectLst>
                  <a:glow rad="139700">
                    <a:schemeClr val="tx1"/>
                  </a:glow>
                </a:effectLst>
              </a:rPr>
              <a:t> And being found in appearance as a man, he humbled himself by becoming obedient to death — even death on a cross!</a:t>
            </a:r>
          </a:p>
        </p:txBody>
      </p:sp>
      <p:sp>
        <p:nvSpPr>
          <p:cNvPr id="4" name="Rectangle: Rounded Corners 3">
            <a:extLst>
              <a:ext uri="{FF2B5EF4-FFF2-40B4-BE49-F238E27FC236}">
                <a16:creationId xmlns:a16="http://schemas.microsoft.com/office/drawing/2014/main" id="{E238B4D2-DEB3-B0C9-2C9A-A31731571FF3}"/>
              </a:ext>
            </a:extLst>
          </p:cNvPr>
          <p:cNvSpPr/>
          <p:nvPr/>
        </p:nvSpPr>
        <p:spPr>
          <a:xfrm>
            <a:off x="787622" y="2612571"/>
            <a:ext cx="10616753" cy="3944048"/>
          </a:xfrm>
          <a:prstGeom prst="roundRect">
            <a:avLst/>
          </a:prstGeom>
          <a:solidFill>
            <a:schemeClr val="accent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Being (In original Greek):</a:t>
            </a:r>
          </a:p>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This verb speaks of something in the past</a:t>
            </a:r>
          </a:p>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It also continues into the present (not </a:t>
            </a:r>
            <a:r>
              <a:rPr lang="en-US" sz="4000" b="1" dirty="0">
                <a:solidFill>
                  <a:srgbClr val="FFFF00"/>
                </a:solidFill>
                <a:effectLst>
                  <a:glow rad="139700">
                    <a:schemeClr val="tx1"/>
                  </a:glow>
                </a:effectLst>
                <a:latin typeface="Calibri" panose="020F0502020204030204" pitchFamily="34" charset="0"/>
                <a:cs typeface="Calibri" panose="020F0502020204030204" pitchFamily="34" charset="0"/>
              </a:rPr>
              <a:t>was</a:t>
            </a: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a:t>
            </a:r>
          </a:p>
          <a:p>
            <a:pP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     (Jesus did not give up his deity when he </a:t>
            </a:r>
          </a:p>
          <a:p>
            <a:pP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      came to earth.)</a:t>
            </a:r>
            <a:endParaRPr lang="en-US" sz="4000" b="1" dirty="0">
              <a:solidFill>
                <a:srgbClr val="FFFF00"/>
              </a:solidFill>
              <a:effectLst>
                <a:glow rad="139700">
                  <a:schemeClr val="tx1"/>
                </a:glo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823221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barn(inVertical)">
                                      <p:cBhvr>
                                        <p:cTn id="2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E180D4A7-C9FB-4DFB-919C-405C955672EB}">
      <p14:showEvtLst xmlns:p14="http://schemas.microsoft.com/office/powerpoint/2010/main">
        <p14:playEvt time="19"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026" name="Picture 2" descr="To Slow Himalayan Glacier Melt, Curbing Air Pollution is Key - Modern  Diplomacy">
            <a:extLst>
              <a:ext uri="{FF2B5EF4-FFF2-40B4-BE49-F238E27FC236}">
                <a16:creationId xmlns:a16="http://schemas.microsoft.com/office/drawing/2014/main" id="{7E6AD988-CBA4-7FFA-B28E-9B2784D427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56C0CE-FD67-BC18-CCCD-BCC812CA2790}"/>
              </a:ext>
            </a:extLst>
          </p:cNvPr>
          <p:cNvSpPr txBox="1"/>
          <p:nvPr/>
        </p:nvSpPr>
        <p:spPr>
          <a:xfrm>
            <a:off x="2668250" y="824397"/>
            <a:ext cx="6424286" cy="1200329"/>
          </a:xfrm>
          <a:prstGeom prst="rect">
            <a:avLst/>
          </a:prstGeom>
          <a:noFill/>
        </p:spPr>
        <p:txBody>
          <a:bodyPr wrap="square" rtlCol="0">
            <a:spAutoFit/>
          </a:bodyPr>
          <a:lstStyle/>
          <a:p>
            <a:pPr algn="ctr"/>
            <a:r>
              <a:rPr lang="en-US" sz="7200" b="1" dirty="0">
                <a:solidFill>
                  <a:schemeClr val="bg1"/>
                </a:solidFill>
                <a:effectLst>
                  <a:glow rad="139700">
                    <a:schemeClr val="tx1"/>
                  </a:glow>
                </a:effectLst>
                <a:latin typeface="Calibri" panose="020F0502020204030204" pitchFamily="34" charset="0"/>
                <a:cs typeface="Calibri" panose="020F0502020204030204" pitchFamily="34" charset="0"/>
              </a:rPr>
              <a:t>The Himalayas</a:t>
            </a:r>
          </a:p>
        </p:txBody>
      </p:sp>
    </p:spTree>
    <p:custDataLst>
      <p:tags r:id="rId1"/>
    </p:custDataLst>
    <p:extLst>
      <p:ext uri="{BB962C8B-B14F-4D97-AF65-F5344CB8AC3E}">
        <p14:creationId xmlns:p14="http://schemas.microsoft.com/office/powerpoint/2010/main" val="106114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E180D4A7-C9FB-4DFB-919C-405C955672EB}">
      <p14:showEvtLst xmlns:p14="http://schemas.microsoft.com/office/powerpoint/2010/main">
        <p14:playEvt time="19"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FBF0F6-874F-CC99-EEE9-6E6CCDA8E604}"/>
              </a:ext>
            </a:extLst>
          </p:cNvPr>
          <p:cNvSpPr txBox="1"/>
          <p:nvPr/>
        </p:nvSpPr>
        <p:spPr>
          <a:xfrm>
            <a:off x="1499504" y="165361"/>
            <a:ext cx="8833759"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Jesus’ Pre-incarnate Glory</a:t>
            </a:r>
            <a:endParaRPr lang="en-US" sz="4800" dirty="0">
              <a:solidFill>
                <a:schemeClr val="bg1"/>
              </a:solidFill>
              <a:effectLst>
                <a:glow rad="139700">
                  <a:schemeClr val="tx1"/>
                </a:glow>
              </a:effectLst>
            </a:endParaRPr>
          </a:p>
        </p:txBody>
      </p:sp>
      <p:sp>
        <p:nvSpPr>
          <p:cNvPr id="3" name="TextBox 2">
            <a:extLst>
              <a:ext uri="{FF2B5EF4-FFF2-40B4-BE49-F238E27FC236}">
                <a16:creationId xmlns:a16="http://schemas.microsoft.com/office/drawing/2014/main" id="{8489547B-1C1D-4B3A-3806-F63256F01016}"/>
              </a:ext>
            </a:extLst>
          </p:cNvPr>
          <p:cNvSpPr txBox="1"/>
          <p:nvPr/>
        </p:nvSpPr>
        <p:spPr>
          <a:xfrm>
            <a:off x="201383" y="1161719"/>
            <a:ext cx="11430000" cy="550920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baseline="30000" dirty="0">
                <a:solidFill>
                  <a:schemeClr val="bg1"/>
                </a:solidFill>
                <a:effectLst>
                  <a:glow rad="139700">
                    <a:schemeClr val="tx1"/>
                  </a:glow>
                </a:effectLst>
              </a:rPr>
              <a:t>5</a:t>
            </a:r>
            <a:r>
              <a:rPr lang="en-US" sz="4400" dirty="0">
                <a:solidFill>
                  <a:schemeClr val="bg1"/>
                </a:solidFill>
                <a:effectLst>
                  <a:glow rad="139700">
                    <a:schemeClr val="tx1"/>
                  </a:glow>
                </a:effectLst>
              </a:rPr>
              <a:t> Your attitude should be like that of Christ Jesus </a:t>
            </a:r>
            <a:r>
              <a:rPr lang="en-US" sz="4400" baseline="30000" dirty="0">
                <a:solidFill>
                  <a:schemeClr val="bg1"/>
                </a:solidFill>
                <a:effectLst>
                  <a:glow rad="139700">
                    <a:schemeClr val="tx1"/>
                  </a:glow>
                </a:effectLst>
              </a:rPr>
              <a:t>6</a:t>
            </a:r>
            <a:r>
              <a:rPr lang="en-US" sz="4400" dirty="0">
                <a:solidFill>
                  <a:schemeClr val="bg1"/>
                </a:solidFill>
                <a:effectLst>
                  <a:glow rad="139700">
                    <a:schemeClr val="tx1"/>
                  </a:glow>
                </a:effectLst>
              </a:rPr>
              <a:t> Who, being in very nature God, </a:t>
            </a:r>
            <a:r>
              <a:rPr lang="en-US" sz="4400" dirty="0">
                <a:solidFill>
                  <a:srgbClr val="FFFF00"/>
                </a:solidFill>
                <a:effectLst>
                  <a:glow rad="139700">
                    <a:schemeClr val="tx1"/>
                  </a:glow>
                </a:effectLst>
              </a:rPr>
              <a:t>did not consider equality with God something to be grasped</a:t>
            </a:r>
            <a:r>
              <a:rPr lang="en-US" sz="4400" dirty="0">
                <a:solidFill>
                  <a:schemeClr val="bg1"/>
                </a:solidFill>
                <a:effectLst>
                  <a:glow rad="139700">
                    <a:schemeClr val="tx1"/>
                  </a:glow>
                </a:effectLst>
              </a:rPr>
              <a:t>, </a:t>
            </a:r>
            <a:r>
              <a:rPr lang="en-US" sz="4400" baseline="30000" dirty="0">
                <a:solidFill>
                  <a:schemeClr val="bg1"/>
                </a:solidFill>
                <a:effectLst>
                  <a:glow rad="139700">
                    <a:schemeClr val="tx1"/>
                  </a:glow>
                </a:effectLst>
              </a:rPr>
              <a:t>7</a:t>
            </a:r>
            <a:r>
              <a:rPr lang="en-US" sz="4400" dirty="0">
                <a:solidFill>
                  <a:schemeClr val="bg1"/>
                </a:solidFill>
                <a:effectLst>
                  <a:glow rad="139700">
                    <a:schemeClr val="tx1"/>
                  </a:glow>
                </a:effectLst>
              </a:rPr>
              <a:t> but made himself nothing, taking the very nature of a servant, being made in human likeness. </a:t>
            </a:r>
            <a:r>
              <a:rPr lang="en-US" sz="4400" baseline="30000" dirty="0">
                <a:solidFill>
                  <a:schemeClr val="bg1"/>
                </a:solidFill>
                <a:effectLst>
                  <a:glow rad="139700">
                    <a:schemeClr val="tx1"/>
                  </a:glow>
                </a:effectLst>
              </a:rPr>
              <a:t>8</a:t>
            </a:r>
            <a:r>
              <a:rPr lang="en-US" sz="4400" dirty="0">
                <a:solidFill>
                  <a:schemeClr val="bg1"/>
                </a:solidFill>
                <a:effectLst>
                  <a:glow rad="139700">
                    <a:schemeClr val="tx1"/>
                  </a:glow>
                </a:effectLst>
              </a:rPr>
              <a:t> And being found in appearance as a man, he humbled himself by becoming obedient to death — even death on a cross!</a:t>
            </a:r>
          </a:p>
        </p:txBody>
      </p:sp>
      <p:sp>
        <p:nvSpPr>
          <p:cNvPr id="4" name="Rectangle: Rounded Corners 3">
            <a:extLst>
              <a:ext uri="{FF2B5EF4-FFF2-40B4-BE49-F238E27FC236}">
                <a16:creationId xmlns:a16="http://schemas.microsoft.com/office/drawing/2014/main" id="{E238B4D2-DEB3-B0C9-2C9A-A31731571FF3}"/>
              </a:ext>
            </a:extLst>
          </p:cNvPr>
          <p:cNvSpPr/>
          <p:nvPr/>
        </p:nvSpPr>
        <p:spPr>
          <a:xfrm>
            <a:off x="560616" y="3916319"/>
            <a:ext cx="11070766" cy="2490804"/>
          </a:xfrm>
          <a:prstGeom prst="roundRect">
            <a:avLst/>
          </a:prstGeom>
          <a:solidFill>
            <a:schemeClr val="accent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Jesus was and could never cease to be God</a:t>
            </a:r>
          </a:p>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Jesus was willing to waive his rightful claim to the divine expression</a:t>
            </a:r>
          </a:p>
        </p:txBody>
      </p:sp>
    </p:spTree>
    <p:custDataLst>
      <p:tags r:id="rId1"/>
    </p:custDataLst>
    <p:extLst>
      <p:ext uri="{BB962C8B-B14F-4D97-AF65-F5344CB8AC3E}">
        <p14:creationId xmlns:p14="http://schemas.microsoft.com/office/powerpoint/2010/main" val="458716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E180D4A7-C9FB-4DFB-919C-405C955672EB}">
      <p14:showEvtLst xmlns:p14="http://schemas.microsoft.com/office/powerpoint/2010/main">
        <p14:playEvt time="19" objId="3"/>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FBF0F6-874F-CC99-EEE9-6E6CCDA8E604}"/>
              </a:ext>
            </a:extLst>
          </p:cNvPr>
          <p:cNvSpPr txBox="1"/>
          <p:nvPr/>
        </p:nvSpPr>
        <p:spPr>
          <a:xfrm>
            <a:off x="1499504" y="165361"/>
            <a:ext cx="8833759"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Jesus’ Pre-incarnate Glory</a:t>
            </a:r>
            <a:endParaRPr lang="en-US" sz="4800" dirty="0">
              <a:solidFill>
                <a:schemeClr val="bg1"/>
              </a:solidFill>
              <a:effectLst>
                <a:glow rad="139700">
                  <a:schemeClr val="tx1"/>
                </a:glow>
              </a:effectLst>
            </a:endParaRPr>
          </a:p>
        </p:txBody>
      </p:sp>
      <p:sp>
        <p:nvSpPr>
          <p:cNvPr id="3" name="TextBox 2">
            <a:extLst>
              <a:ext uri="{FF2B5EF4-FFF2-40B4-BE49-F238E27FC236}">
                <a16:creationId xmlns:a16="http://schemas.microsoft.com/office/drawing/2014/main" id="{8489547B-1C1D-4B3A-3806-F63256F01016}"/>
              </a:ext>
            </a:extLst>
          </p:cNvPr>
          <p:cNvSpPr txBox="1"/>
          <p:nvPr/>
        </p:nvSpPr>
        <p:spPr>
          <a:xfrm>
            <a:off x="201383" y="900774"/>
            <a:ext cx="11430000" cy="280076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chemeClr val="bg1"/>
                </a:solidFill>
                <a:effectLst>
                  <a:glow rad="139700">
                    <a:schemeClr val="tx1"/>
                  </a:glow>
                </a:effectLst>
              </a:rPr>
              <a:t>The attitude of people:</a:t>
            </a:r>
          </a:p>
          <a:p>
            <a:pPr marL="571500" indent="-571500" algn="l">
              <a:buFont typeface="Arial" panose="020B0604020202020204" pitchFamily="34" charset="0"/>
              <a:buChar char="•"/>
            </a:pPr>
            <a:r>
              <a:rPr lang="en-US" sz="4400" dirty="0">
                <a:solidFill>
                  <a:schemeClr val="bg1"/>
                </a:solidFill>
                <a:effectLst>
                  <a:glow rad="139700">
                    <a:schemeClr val="tx1"/>
                  </a:glow>
                </a:effectLst>
              </a:rPr>
              <a:t>Power is something to be grasped for</a:t>
            </a:r>
          </a:p>
          <a:p>
            <a:pPr marL="571500" indent="-571500" algn="l">
              <a:buFont typeface="Arial" panose="020B0604020202020204" pitchFamily="34" charset="0"/>
              <a:buChar char="•"/>
            </a:pPr>
            <a:r>
              <a:rPr lang="en-US" sz="4400" dirty="0">
                <a:solidFill>
                  <a:schemeClr val="bg1"/>
                </a:solidFill>
                <a:effectLst>
                  <a:glow rad="139700">
                    <a:schemeClr val="tx1"/>
                  </a:glow>
                </a:effectLst>
              </a:rPr>
              <a:t>We are not God – but see equality with him as something to be grasped!</a:t>
            </a:r>
          </a:p>
        </p:txBody>
      </p:sp>
      <p:sp>
        <p:nvSpPr>
          <p:cNvPr id="5" name="TextBox 4">
            <a:extLst>
              <a:ext uri="{FF2B5EF4-FFF2-40B4-BE49-F238E27FC236}">
                <a16:creationId xmlns:a16="http://schemas.microsoft.com/office/drawing/2014/main" id="{0B3B8DD6-0463-85DA-6F33-72C9364C53EE}"/>
              </a:ext>
            </a:extLst>
          </p:cNvPr>
          <p:cNvSpPr txBox="1"/>
          <p:nvPr/>
        </p:nvSpPr>
        <p:spPr>
          <a:xfrm>
            <a:off x="201383" y="3723821"/>
            <a:ext cx="11430000" cy="280076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chemeClr val="bg1"/>
                </a:solidFill>
                <a:effectLst>
                  <a:glow rad="139700">
                    <a:schemeClr val="tx1"/>
                  </a:glow>
                </a:effectLst>
              </a:rPr>
              <a:t>The attitude of Christ:</a:t>
            </a:r>
          </a:p>
          <a:p>
            <a:pPr marL="571500" indent="-571500" algn="l">
              <a:buFont typeface="Arial" panose="020B0604020202020204" pitchFamily="34" charset="0"/>
              <a:buChar char="•"/>
            </a:pPr>
            <a:r>
              <a:rPr lang="en-US" sz="4400" dirty="0">
                <a:solidFill>
                  <a:srgbClr val="FFFF00"/>
                </a:solidFill>
                <a:effectLst>
                  <a:glow rad="139700">
                    <a:schemeClr val="tx1"/>
                  </a:glow>
                </a:effectLst>
              </a:rPr>
              <a:t>Position is not something to be seized upon for his own advantage, but to be used for the good of his Father and his creation!</a:t>
            </a:r>
          </a:p>
        </p:txBody>
      </p:sp>
    </p:spTree>
    <p:custDataLst>
      <p:tags r:id="rId1"/>
    </p:custDataLst>
    <p:extLst>
      <p:ext uri="{BB962C8B-B14F-4D97-AF65-F5344CB8AC3E}">
        <p14:creationId xmlns:p14="http://schemas.microsoft.com/office/powerpoint/2010/main" val="30139281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FBF0F6-874F-CC99-EEE9-6E6CCDA8E604}"/>
              </a:ext>
            </a:extLst>
          </p:cNvPr>
          <p:cNvSpPr txBox="1"/>
          <p:nvPr/>
        </p:nvSpPr>
        <p:spPr>
          <a:xfrm>
            <a:off x="-2" y="795208"/>
            <a:ext cx="12192000"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How did Jesus Show these Characteristics?</a:t>
            </a:r>
            <a:endParaRPr lang="en-US" sz="4800" dirty="0">
              <a:solidFill>
                <a:schemeClr val="bg1"/>
              </a:solidFill>
              <a:effectLst>
                <a:glow rad="139700">
                  <a:schemeClr val="tx1"/>
                </a:glow>
              </a:effectLst>
            </a:endParaRPr>
          </a:p>
        </p:txBody>
      </p:sp>
      <p:sp>
        <p:nvSpPr>
          <p:cNvPr id="6" name="TextBox 5">
            <a:extLst>
              <a:ext uri="{FF2B5EF4-FFF2-40B4-BE49-F238E27FC236}">
                <a16:creationId xmlns:a16="http://schemas.microsoft.com/office/drawing/2014/main" id="{50E8DCBF-929D-0AF8-C2E1-79E4EC2788B3}"/>
              </a:ext>
            </a:extLst>
          </p:cNvPr>
          <p:cNvSpPr txBox="1"/>
          <p:nvPr/>
        </p:nvSpPr>
        <p:spPr>
          <a:xfrm>
            <a:off x="0" y="13198"/>
            <a:ext cx="12192000"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Humility &amp; Self-Forgetfulness</a:t>
            </a:r>
            <a:endParaRPr lang="en-US" sz="4800" dirty="0">
              <a:solidFill>
                <a:schemeClr val="bg1"/>
              </a:solidFill>
              <a:effectLst>
                <a:glow rad="139700">
                  <a:schemeClr val="tx1"/>
                </a:glow>
              </a:effectLst>
            </a:endParaRPr>
          </a:p>
        </p:txBody>
      </p:sp>
      <p:sp>
        <p:nvSpPr>
          <p:cNvPr id="10" name="TextBox 9">
            <a:extLst>
              <a:ext uri="{FF2B5EF4-FFF2-40B4-BE49-F238E27FC236}">
                <a16:creationId xmlns:a16="http://schemas.microsoft.com/office/drawing/2014/main" id="{01CFD037-0629-EA15-C3A1-D4C694F0D510}"/>
              </a:ext>
            </a:extLst>
          </p:cNvPr>
          <p:cNvSpPr txBox="1"/>
          <p:nvPr/>
        </p:nvSpPr>
        <p:spPr>
          <a:xfrm>
            <a:off x="495300" y="1992716"/>
            <a:ext cx="10608129" cy="280076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rgbClr val="FFFF00"/>
                </a:solidFill>
                <a:effectLst>
                  <a:glow rad="139700">
                    <a:schemeClr val="tx1"/>
                  </a:glow>
                </a:effectLst>
              </a:rPr>
              <a:t>Three Sets of Circumstances:</a:t>
            </a:r>
          </a:p>
          <a:p>
            <a:pPr marL="914400" indent="-914400" algn="l">
              <a:buFont typeface="+mj-lt"/>
              <a:buAutoNum type="arabicPeriod"/>
            </a:pPr>
            <a:r>
              <a:rPr lang="en-US" sz="4400" dirty="0">
                <a:solidFill>
                  <a:schemeClr val="bg1"/>
                </a:solidFill>
                <a:effectLst>
                  <a:glow rad="139700">
                    <a:schemeClr val="tx1"/>
                  </a:glow>
                </a:effectLst>
              </a:rPr>
              <a:t>Pre-incarnate glory</a:t>
            </a:r>
          </a:p>
          <a:p>
            <a:pPr marL="914400" indent="-914400" algn="l">
              <a:buFont typeface="+mj-lt"/>
              <a:buAutoNum type="arabicPeriod"/>
            </a:pPr>
            <a:r>
              <a:rPr lang="en-US" sz="4400" dirty="0">
                <a:solidFill>
                  <a:srgbClr val="FFFF00"/>
                </a:solidFill>
                <a:effectLst>
                  <a:glow rad="139700">
                    <a:schemeClr val="tx1"/>
                  </a:glow>
                </a:effectLst>
              </a:rPr>
              <a:t>Incarnate humiliation</a:t>
            </a:r>
          </a:p>
          <a:p>
            <a:pPr marL="914400" indent="-914400" algn="l">
              <a:buFont typeface="+mj-lt"/>
              <a:buAutoNum type="arabicPeriod"/>
            </a:pPr>
            <a:r>
              <a:rPr lang="en-US" sz="4400" dirty="0">
                <a:solidFill>
                  <a:schemeClr val="bg1"/>
                </a:solidFill>
                <a:effectLst>
                  <a:glow rad="139700">
                    <a:schemeClr val="tx1"/>
                  </a:glow>
                </a:effectLst>
              </a:rPr>
              <a:t>Incarnate exaltation</a:t>
            </a:r>
          </a:p>
        </p:txBody>
      </p:sp>
      <p:sp>
        <p:nvSpPr>
          <p:cNvPr id="12" name="TextBox 11">
            <a:extLst>
              <a:ext uri="{FF2B5EF4-FFF2-40B4-BE49-F238E27FC236}">
                <a16:creationId xmlns:a16="http://schemas.microsoft.com/office/drawing/2014/main" id="{F30FC96D-61CC-E77F-42FB-0CB24A2AB218}"/>
              </a:ext>
            </a:extLst>
          </p:cNvPr>
          <p:cNvSpPr txBox="1"/>
          <p:nvPr/>
        </p:nvSpPr>
        <p:spPr>
          <a:xfrm>
            <a:off x="495300" y="5293351"/>
            <a:ext cx="10608129"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rgbClr val="FFFF00"/>
                </a:solidFill>
                <a:effectLst>
                  <a:glow rad="139700">
                    <a:schemeClr val="tx1"/>
                  </a:glow>
                </a:effectLst>
              </a:rPr>
              <a:t>Incarnate:  Having a human body</a:t>
            </a:r>
          </a:p>
        </p:txBody>
      </p:sp>
    </p:spTree>
    <p:custDataLst>
      <p:tags r:id="rId1"/>
    </p:custDataLst>
    <p:extLst>
      <p:ext uri="{BB962C8B-B14F-4D97-AF65-F5344CB8AC3E}">
        <p14:creationId xmlns:p14="http://schemas.microsoft.com/office/powerpoint/2010/main" val="9235322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FBF0F6-874F-CC99-EEE9-6E6CCDA8E604}"/>
              </a:ext>
            </a:extLst>
          </p:cNvPr>
          <p:cNvSpPr txBox="1"/>
          <p:nvPr/>
        </p:nvSpPr>
        <p:spPr>
          <a:xfrm>
            <a:off x="1499504" y="165361"/>
            <a:ext cx="8833759"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Jesus’ Incarnate Humiliation</a:t>
            </a:r>
            <a:endParaRPr lang="en-US" sz="4800" dirty="0">
              <a:solidFill>
                <a:schemeClr val="bg1"/>
              </a:solidFill>
              <a:effectLst>
                <a:glow rad="139700">
                  <a:schemeClr val="tx1"/>
                </a:glow>
              </a:effectLst>
            </a:endParaRPr>
          </a:p>
        </p:txBody>
      </p:sp>
      <p:sp>
        <p:nvSpPr>
          <p:cNvPr id="3" name="TextBox 2">
            <a:extLst>
              <a:ext uri="{FF2B5EF4-FFF2-40B4-BE49-F238E27FC236}">
                <a16:creationId xmlns:a16="http://schemas.microsoft.com/office/drawing/2014/main" id="{8489547B-1C1D-4B3A-3806-F63256F01016}"/>
              </a:ext>
            </a:extLst>
          </p:cNvPr>
          <p:cNvSpPr txBox="1"/>
          <p:nvPr/>
        </p:nvSpPr>
        <p:spPr>
          <a:xfrm>
            <a:off x="201383" y="1161719"/>
            <a:ext cx="11430000" cy="550920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baseline="30000" dirty="0">
                <a:solidFill>
                  <a:schemeClr val="bg1"/>
                </a:solidFill>
                <a:effectLst>
                  <a:glow rad="139700">
                    <a:schemeClr val="tx1"/>
                  </a:glow>
                </a:effectLst>
              </a:rPr>
              <a:t>5</a:t>
            </a:r>
            <a:r>
              <a:rPr lang="en-US" sz="4400" dirty="0">
                <a:solidFill>
                  <a:schemeClr val="bg1"/>
                </a:solidFill>
                <a:effectLst>
                  <a:glow rad="139700">
                    <a:schemeClr val="tx1"/>
                  </a:glow>
                </a:effectLst>
              </a:rPr>
              <a:t> Your attitude should be like that of Christ Jesus </a:t>
            </a:r>
            <a:r>
              <a:rPr lang="en-US" sz="4400" baseline="30000" dirty="0">
                <a:solidFill>
                  <a:schemeClr val="bg1"/>
                </a:solidFill>
                <a:effectLst>
                  <a:glow rad="139700">
                    <a:schemeClr val="tx1"/>
                  </a:glow>
                </a:effectLst>
              </a:rPr>
              <a:t>6</a:t>
            </a:r>
            <a:r>
              <a:rPr lang="en-US" sz="4400" dirty="0">
                <a:solidFill>
                  <a:schemeClr val="bg1"/>
                </a:solidFill>
                <a:effectLst>
                  <a:glow rad="139700">
                    <a:schemeClr val="tx1"/>
                  </a:glow>
                </a:effectLst>
              </a:rPr>
              <a:t> Who, being in very nature God, did not consider equality with God something to be grasped, </a:t>
            </a:r>
            <a:r>
              <a:rPr lang="en-US" sz="4400" baseline="30000" dirty="0">
                <a:solidFill>
                  <a:schemeClr val="bg1"/>
                </a:solidFill>
                <a:effectLst>
                  <a:glow rad="139700">
                    <a:schemeClr val="tx1"/>
                  </a:glow>
                </a:effectLst>
              </a:rPr>
              <a:t>7</a:t>
            </a:r>
            <a:r>
              <a:rPr lang="en-US" sz="4400" dirty="0">
                <a:solidFill>
                  <a:schemeClr val="bg1"/>
                </a:solidFill>
                <a:effectLst>
                  <a:glow rad="139700">
                    <a:schemeClr val="tx1"/>
                  </a:glow>
                </a:effectLst>
              </a:rPr>
              <a:t> </a:t>
            </a:r>
            <a:r>
              <a:rPr lang="en-US" sz="4400" dirty="0">
                <a:solidFill>
                  <a:srgbClr val="FFFF00"/>
                </a:solidFill>
                <a:effectLst>
                  <a:glow rad="139700">
                    <a:schemeClr val="tx1"/>
                  </a:glow>
                </a:effectLst>
              </a:rPr>
              <a:t>but made himself nothing, taking the very nature of a servant</a:t>
            </a:r>
            <a:r>
              <a:rPr lang="en-US" sz="4400" dirty="0">
                <a:solidFill>
                  <a:schemeClr val="bg1"/>
                </a:solidFill>
                <a:effectLst>
                  <a:glow rad="139700">
                    <a:schemeClr val="tx1"/>
                  </a:glow>
                </a:effectLst>
              </a:rPr>
              <a:t>, being made in human likeness. </a:t>
            </a:r>
            <a:r>
              <a:rPr lang="en-US" sz="4400" baseline="30000" dirty="0">
                <a:solidFill>
                  <a:schemeClr val="bg1"/>
                </a:solidFill>
                <a:effectLst>
                  <a:glow rad="139700">
                    <a:schemeClr val="tx1"/>
                  </a:glow>
                </a:effectLst>
              </a:rPr>
              <a:t>8</a:t>
            </a:r>
            <a:r>
              <a:rPr lang="en-US" sz="4400" dirty="0">
                <a:solidFill>
                  <a:schemeClr val="bg1"/>
                </a:solidFill>
                <a:effectLst>
                  <a:glow rad="139700">
                    <a:schemeClr val="tx1"/>
                  </a:glow>
                </a:effectLst>
              </a:rPr>
              <a:t> And being found in appearance as a man, he humbled himself by becoming obedient to death — even death on a cross!</a:t>
            </a:r>
          </a:p>
        </p:txBody>
      </p:sp>
      <p:sp>
        <p:nvSpPr>
          <p:cNvPr id="5" name="Rectangle: Rounded Corners 4">
            <a:extLst>
              <a:ext uri="{FF2B5EF4-FFF2-40B4-BE49-F238E27FC236}">
                <a16:creationId xmlns:a16="http://schemas.microsoft.com/office/drawing/2014/main" id="{F62C115C-D256-D1CD-FA17-D22AA3DEAED4}"/>
              </a:ext>
            </a:extLst>
          </p:cNvPr>
          <p:cNvSpPr/>
          <p:nvPr/>
        </p:nvSpPr>
        <p:spPr>
          <a:xfrm>
            <a:off x="787622" y="4653643"/>
            <a:ext cx="10616753" cy="2017276"/>
          </a:xfrm>
          <a:prstGeom prst="roundRect">
            <a:avLst/>
          </a:prstGeom>
          <a:solidFill>
            <a:schemeClr val="accent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Greek:  </a:t>
            </a:r>
            <a:r>
              <a:rPr lang="en-US" sz="4000" b="1" dirty="0" err="1">
                <a:solidFill>
                  <a:schemeClr val="bg1"/>
                </a:solidFill>
                <a:effectLst>
                  <a:glow rad="139700">
                    <a:schemeClr val="tx1"/>
                  </a:glow>
                </a:effectLst>
                <a:latin typeface="Calibri" panose="020F0502020204030204" pitchFamily="34" charset="0"/>
                <a:cs typeface="Calibri" panose="020F0502020204030204" pitchFamily="34" charset="0"/>
              </a:rPr>
              <a:t>morphe</a:t>
            </a: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a:t>
            </a:r>
          </a:p>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Outward expression of an inner essence</a:t>
            </a:r>
          </a:p>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Inner essence:  a bond-servant!</a:t>
            </a:r>
          </a:p>
        </p:txBody>
      </p:sp>
    </p:spTree>
    <p:custDataLst>
      <p:tags r:id="rId1"/>
    </p:custDataLst>
    <p:extLst>
      <p:ext uri="{BB962C8B-B14F-4D97-AF65-F5344CB8AC3E}">
        <p14:creationId xmlns:p14="http://schemas.microsoft.com/office/powerpoint/2010/main" val="42873313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arn(inVertical)">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E180D4A7-C9FB-4DFB-919C-405C955672EB}">
      <p14:showEvtLst xmlns:p14="http://schemas.microsoft.com/office/powerpoint/2010/main">
        <p14:playEvt time="19" objId="3"/>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18" name="Flowchart: Delay 17">
            <a:extLst>
              <a:ext uri="{FF2B5EF4-FFF2-40B4-BE49-F238E27FC236}">
                <a16:creationId xmlns:a16="http://schemas.microsoft.com/office/drawing/2014/main" id="{FBD17878-007D-B2EF-89C2-57C433FA7423}"/>
              </a:ext>
            </a:extLst>
          </p:cNvPr>
          <p:cNvSpPr/>
          <p:nvPr/>
        </p:nvSpPr>
        <p:spPr>
          <a:xfrm>
            <a:off x="983152" y="1106336"/>
            <a:ext cx="2739108" cy="428451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F83B0E3-8D98-AA2F-78A0-B203417802AD}"/>
              </a:ext>
            </a:extLst>
          </p:cNvPr>
          <p:cNvSpPr/>
          <p:nvPr/>
        </p:nvSpPr>
        <p:spPr>
          <a:xfrm>
            <a:off x="968569" y="1931225"/>
            <a:ext cx="2363792" cy="2605105"/>
          </a:xfrm>
          <a:prstGeom prst="round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God’s</a:t>
            </a:r>
          </a:p>
          <a:p>
            <a:pPr algn="ct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Divine</a:t>
            </a:r>
          </a:p>
          <a:p>
            <a:pPr algn="ct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Essence</a:t>
            </a:r>
          </a:p>
        </p:txBody>
      </p:sp>
      <p:grpSp>
        <p:nvGrpSpPr>
          <p:cNvPr id="19" name="Group 18">
            <a:extLst>
              <a:ext uri="{FF2B5EF4-FFF2-40B4-BE49-F238E27FC236}">
                <a16:creationId xmlns:a16="http://schemas.microsoft.com/office/drawing/2014/main" id="{9DF5FF42-8CDE-B2DB-4E16-B6A425F3FFF8}"/>
              </a:ext>
            </a:extLst>
          </p:cNvPr>
          <p:cNvGrpSpPr/>
          <p:nvPr/>
        </p:nvGrpSpPr>
        <p:grpSpPr>
          <a:xfrm>
            <a:off x="3949817" y="-212270"/>
            <a:ext cx="7246034" cy="4147457"/>
            <a:chOff x="3949817" y="-212270"/>
            <a:chExt cx="7246034" cy="4147457"/>
          </a:xfrm>
        </p:grpSpPr>
        <p:sp>
          <p:nvSpPr>
            <p:cNvPr id="10" name="Arrow: Right 9">
              <a:extLst>
                <a:ext uri="{FF2B5EF4-FFF2-40B4-BE49-F238E27FC236}">
                  <a16:creationId xmlns:a16="http://schemas.microsoft.com/office/drawing/2014/main" id="{95F375FC-190A-2FA9-48EC-9AA895BECD4F}"/>
                </a:ext>
              </a:extLst>
            </p:cNvPr>
            <p:cNvSpPr/>
            <p:nvPr/>
          </p:nvSpPr>
          <p:spPr>
            <a:xfrm rot="20362098">
              <a:off x="3949817" y="1982272"/>
              <a:ext cx="2710544" cy="10287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4 Points 11">
              <a:extLst>
                <a:ext uri="{FF2B5EF4-FFF2-40B4-BE49-F238E27FC236}">
                  <a16:creationId xmlns:a16="http://schemas.microsoft.com/office/drawing/2014/main" id="{767D5639-C114-1A85-7948-6393C8CFE268}"/>
                </a:ext>
              </a:extLst>
            </p:cNvPr>
            <p:cNvSpPr/>
            <p:nvPr/>
          </p:nvSpPr>
          <p:spPr>
            <a:xfrm rot="925734">
              <a:off x="6754678" y="-212270"/>
              <a:ext cx="4441173" cy="414745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6C6A423-63F2-3DD5-0A87-98AAF99B3DF5}"/>
                </a:ext>
              </a:extLst>
            </p:cNvPr>
            <p:cNvSpPr/>
            <p:nvPr/>
          </p:nvSpPr>
          <p:spPr>
            <a:xfrm>
              <a:off x="7567528" y="643486"/>
              <a:ext cx="2634344" cy="2605105"/>
            </a:xfrm>
            <a:prstGeom prst="round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chemeClr val="tx1"/>
                  </a:solidFill>
                  <a:effectLst/>
                  <a:latin typeface="Calibri" panose="020F0502020204030204" pitchFamily="34" charset="0"/>
                  <a:cs typeface="Calibri" panose="020F0502020204030204" pitchFamily="34" charset="0"/>
                </a:rPr>
                <a:t>Expressed in Divine Glory</a:t>
              </a:r>
            </a:p>
          </p:txBody>
        </p:sp>
      </p:grpSp>
      <p:grpSp>
        <p:nvGrpSpPr>
          <p:cNvPr id="20" name="Group 19">
            <a:extLst>
              <a:ext uri="{FF2B5EF4-FFF2-40B4-BE49-F238E27FC236}">
                <a16:creationId xmlns:a16="http://schemas.microsoft.com/office/drawing/2014/main" id="{1937833E-E7A4-4EBB-EBDE-97AABB8BA259}"/>
              </a:ext>
            </a:extLst>
          </p:cNvPr>
          <p:cNvGrpSpPr/>
          <p:nvPr/>
        </p:nvGrpSpPr>
        <p:grpSpPr>
          <a:xfrm>
            <a:off x="4062403" y="3955247"/>
            <a:ext cx="7144336" cy="2605105"/>
            <a:chOff x="4062403" y="3955247"/>
            <a:chExt cx="7144336" cy="2605105"/>
          </a:xfrm>
        </p:grpSpPr>
        <p:sp>
          <p:nvSpPr>
            <p:cNvPr id="14" name="Arrow: Right 13">
              <a:extLst>
                <a:ext uri="{FF2B5EF4-FFF2-40B4-BE49-F238E27FC236}">
                  <a16:creationId xmlns:a16="http://schemas.microsoft.com/office/drawing/2014/main" id="{06F36290-6408-93C2-5DC1-AA2201C2CC6D}"/>
                </a:ext>
              </a:extLst>
            </p:cNvPr>
            <p:cNvSpPr/>
            <p:nvPr/>
          </p:nvSpPr>
          <p:spPr>
            <a:xfrm rot="920278">
              <a:off x="4062403" y="4021980"/>
              <a:ext cx="2710544" cy="102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40FA97B6-B469-FB23-9019-1AD6631D2973}"/>
                </a:ext>
              </a:extLst>
            </p:cNvPr>
            <p:cNvSpPr/>
            <p:nvPr/>
          </p:nvSpPr>
          <p:spPr>
            <a:xfrm>
              <a:off x="6993968" y="4082143"/>
              <a:ext cx="4212771" cy="23513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268FF91-2FF8-6DEE-46A5-82190E168CD2}"/>
                </a:ext>
              </a:extLst>
            </p:cNvPr>
            <p:cNvSpPr/>
            <p:nvPr/>
          </p:nvSpPr>
          <p:spPr>
            <a:xfrm>
              <a:off x="7783181" y="3955247"/>
              <a:ext cx="2634344" cy="2605105"/>
            </a:xfrm>
            <a:prstGeom prst="round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chemeClr val="tx1"/>
                  </a:solidFill>
                  <a:effectLst/>
                  <a:latin typeface="Calibri" panose="020F0502020204030204" pitchFamily="34" charset="0"/>
                  <a:cs typeface="Calibri" panose="020F0502020204030204" pitchFamily="34" charset="0"/>
                </a:rPr>
                <a:t>Expressed in Humble Servitude</a:t>
              </a:r>
            </a:p>
          </p:txBody>
        </p:sp>
      </p:grpSp>
      <p:sp>
        <p:nvSpPr>
          <p:cNvPr id="17" name="Rectangle: Rounded Corners 16">
            <a:extLst>
              <a:ext uri="{FF2B5EF4-FFF2-40B4-BE49-F238E27FC236}">
                <a16:creationId xmlns:a16="http://schemas.microsoft.com/office/drawing/2014/main" id="{73BBAEEB-776C-714B-4D69-1C8CDEA6CF18}"/>
              </a:ext>
            </a:extLst>
          </p:cNvPr>
          <p:cNvSpPr/>
          <p:nvPr/>
        </p:nvSpPr>
        <p:spPr>
          <a:xfrm>
            <a:off x="194303" y="4759079"/>
            <a:ext cx="7322396" cy="2605105"/>
          </a:xfrm>
          <a:prstGeom prst="round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Both are elements of God’s divine essence!</a:t>
            </a:r>
          </a:p>
        </p:txBody>
      </p:sp>
      <p:grpSp>
        <p:nvGrpSpPr>
          <p:cNvPr id="23" name="Group 22">
            <a:extLst>
              <a:ext uri="{FF2B5EF4-FFF2-40B4-BE49-F238E27FC236}">
                <a16:creationId xmlns:a16="http://schemas.microsoft.com/office/drawing/2014/main" id="{47D5D7C5-84B5-BF9A-F288-C374C1933E11}"/>
              </a:ext>
            </a:extLst>
          </p:cNvPr>
          <p:cNvGrpSpPr/>
          <p:nvPr/>
        </p:nvGrpSpPr>
        <p:grpSpPr>
          <a:xfrm>
            <a:off x="3736843" y="-72692"/>
            <a:ext cx="7812023" cy="3843226"/>
            <a:chOff x="3736843" y="-72692"/>
            <a:chExt cx="7812023" cy="3843226"/>
          </a:xfrm>
        </p:grpSpPr>
        <p:sp>
          <p:nvSpPr>
            <p:cNvPr id="21" name="Rectangle: Rounded Corners 20">
              <a:extLst>
                <a:ext uri="{FF2B5EF4-FFF2-40B4-BE49-F238E27FC236}">
                  <a16:creationId xmlns:a16="http://schemas.microsoft.com/office/drawing/2014/main" id="{CF7C832A-9D16-2218-568A-472FA4A9231E}"/>
                </a:ext>
              </a:extLst>
            </p:cNvPr>
            <p:cNvSpPr/>
            <p:nvPr/>
          </p:nvSpPr>
          <p:spPr>
            <a:xfrm>
              <a:off x="3736843" y="42321"/>
              <a:ext cx="7812023" cy="3728213"/>
            </a:xfrm>
            <a:prstGeom prst="roundRect">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1CC003A-ED76-9589-0D28-CE1A2F7E3795}"/>
                </a:ext>
              </a:extLst>
            </p:cNvPr>
            <p:cNvSpPr/>
            <p:nvPr/>
          </p:nvSpPr>
          <p:spPr>
            <a:xfrm>
              <a:off x="4511109" y="-72692"/>
              <a:ext cx="2363792" cy="2605105"/>
            </a:xfrm>
            <a:prstGeom prst="round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Jesus as Man!</a:t>
              </a:r>
            </a:p>
          </p:txBody>
        </p:sp>
      </p:grpSp>
    </p:spTree>
    <p:custDataLst>
      <p:tags r:id="rId1"/>
    </p:custDataLst>
    <p:extLst>
      <p:ext uri="{BB962C8B-B14F-4D97-AF65-F5344CB8AC3E}">
        <p14:creationId xmlns:p14="http://schemas.microsoft.com/office/powerpoint/2010/main" val="9015970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fltVal val="0"/>
                                          </p:val>
                                        </p:tav>
                                        <p:tav tm="100000">
                                          <p:val>
                                            <p:strVal val="#ppt_w"/>
                                          </p:val>
                                        </p:tav>
                                      </p:tavLst>
                                    </p:anim>
                                    <p:anim calcmode="lin" valueType="num">
                                      <p:cBhvr>
                                        <p:cTn id="24" dur="1000" fill="hold"/>
                                        <p:tgtEl>
                                          <p:spTgt spid="23"/>
                                        </p:tgtEl>
                                        <p:attrNameLst>
                                          <p:attrName>ppt_h</p:attrName>
                                        </p:attrNameLst>
                                      </p:cBhvr>
                                      <p:tavLst>
                                        <p:tav tm="0">
                                          <p:val>
                                            <p:fltVal val="0"/>
                                          </p:val>
                                        </p:tav>
                                        <p:tav tm="100000">
                                          <p:val>
                                            <p:strVal val="#ppt_h"/>
                                          </p:val>
                                        </p:tav>
                                      </p:tavLst>
                                    </p:anim>
                                    <p:anim calcmode="lin" valueType="num">
                                      <p:cBhvr>
                                        <p:cTn id="25" dur="1000" fill="hold"/>
                                        <p:tgtEl>
                                          <p:spTgt spid="23"/>
                                        </p:tgtEl>
                                        <p:attrNameLst>
                                          <p:attrName>style.rotation</p:attrName>
                                        </p:attrNameLst>
                                      </p:cBhvr>
                                      <p:tavLst>
                                        <p:tav tm="0">
                                          <p:val>
                                            <p:fltVal val="90"/>
                                          </p:val>
                                        </p:tav>
                                        <p:tav tm="100000">
                                          <p:val>
                                            <p:fltVal val="0"/>
                                          </p:val>
                                        </p:tav>
                                      </p:tavLst>
                                    </p:anim>
                                    <p:animEffect transition="in" filter="fade">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extLst>
    <p:ext uri="{E180D4A7-C9FB-4DFB-919C-405C955672EB}">
      <p14:showEvtLst xmlns:p14="http://schemas.microsoft.com/office/powerpoint/2010/main">
        <p14:playEvt time="19" objId="3"/>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C607FD-4EC7-81FB-0127-7FA673080C8D}"/>
              </a:ext>
            </a:extLst>
          </p:cNvPr>
          <p:cNvSpPr/>
          <p:nvPr/>
        </p:nvSpPr>
        <p:spPr>
          <a:xfrm>
            <a:off x="0" y="0"/>
            <a:ext cx="6096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0003914-D865-40CB-7B1B-E84394AC7073}"/>
              </a:ext>
            </a:extLst>
          </p:cNvPr>
          <p:cNvSpPr/>
          <p:nvPr/>
        </p:nvSpPr>
        <p:spPr>
          <a:xfrm>
            <a:off x="609600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4DA2A894-5BCA-79CB-2EFE-81FE69C45E00}"/>
              </a:ext>
            </a:extLst>
          </p:cNvPr>
          <p:cNvSpPr/>
          <p:nvPr/>
        </p:nvSpPr>
        <p:spPr>
          <a:xfrm>
            <a:off x="348082" y="0"/>
            <a:ext cx="5127431" cy="1056903"/>
          </a:xfrm>
          <a:prstGeom prst="round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Pre-Incarnation Glory</a:t>
            </a:r>
          </a:p>
        </p:txBody>
      </p:sp>
      <p:sp>
        <p:nvSpPr>
          <p:cNvPr id="5" name="Rectangle: Rounded Corners 4">
            <a:extLst>
              <a:ext uri="{FF2B5EF4-FFF2-40B4-BE49-F238E27FC236}">
                <a16:creationId xmlns:a16="http://schemas.microsoft.com/office/drawing/2014/main" id="{7472AF8E-AC02-ACE8-53AF-6985524FCE5B}"/>
              </a:ext>
            </a:extLst>
          </p:cNvPr>
          <p:cNvSpPr/>
          <p:nvPr/>
        </p:nvSpPr>
        <p:spPr>
          <a:xfrm>
            <a:off x="6580284" y="-1"/>
            <a:ext cx="5127431" cy="1056903"/>
          </a:xfrm>
          <a:prstGeom prst="round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Incarnate Humiliation</a:t>
            </a:r>
          </a:p>
        </p:txBody>
      </p:sp>
      <p:sp>
        <p:nvSpPr>
          <p:cNvPr id="8" name="TextBox 7">
            <a:extLst>
              <a:ext uri="{FF2B5EF4-FFF2-40B4-BE49-F238E27FC236}">
                <a16:creationId xmlns:a16="http://schemas.microsoft.com/office/drawing/2014/main" id="{356A4145-107C-8BFA-91EE-30C8FC7DDC8F}"/>
              </a:ext>
            </a:extLst>
          </p:cNvPr>
          <p:cNvSpPr txBox="1"/>
          <p:nvPr/>
        </p:nvSpPr>
        <p:spPr>
          <a:xfrm>
            <a:off x="6492087" y="1191986"/>
            <a:ext cx="5290586" cy="5170646"/>
          </a:xfrm>
          <a:prstGeom prst="rect">
            <a:avLst/>
          </a:prstGeom>
          <a:noFill/>
        </p:spPr>
        <p:txBody>
          <a:bodyPr wrap="square" rtlCol="0">
            <a:spAutoFit/>
          </a:bodyPr>
          <a:lstStyle/>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No beauty / majesty (Isaiah 53:1-3)</a:t>
            </a:r>
          </a:p>
          <a:p>
            <a:pPr marL="571500" indent="-571500">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Weak, mortal human body</a:t>
            </a:r>
          </a:p>
          <a:p>
            <a:pPr marL="571500" indent="-571500">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Poor </a:t>
            </a:r>
          </a:p>
          <a:p>
            <a:pPr>
              <a:spcAft>
                <a:spcPts val="600"/>
              </a:spcAft>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     (2 Corinthians 8:9)</a:t>
            </a:r>
          </a:p>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Wrath of God poured out on him</a:t>
            </a:r>
          </a:p>
        </p:txBody>
      </p:sp>
      <p:sp>
        <p:nvSpPr>
          <p:cNvPr id="11" name="TextBox 10">
            <a:extLst>
              <a:ext uri="{FF2B5EF4-FFF2-40B4-BE49-F238E27FC236}">
                <a16:creationId xmlns:a16="http://schemas.microsoft.com/office/drawing/2014/main" id="{A59F840B-094C-5053-8B79-5F90070397F1}"/>
              </a:ext>
            </a:extLst>
          </p:cNvPr>
          <p:cNvSpPr txBox="1"/>
          <p:nvPr/>
        </p:nvSpPr>
        <p:spPr>
          <a:xfrm>
            <a:off x="348082" y="1191986"/>
            <a:ext cx="5383247" cy="5324535"/>
          </a:xfrm>
          <a:prstGeom prst="rect">
            <a:avLst/>
          </a:prstGeom>
          <a:noFill/>
        </p:spPr>
        <p:txBody>
          <a:bodyPr wrap="square" rtlCol="0">
            <a:spAutoFit/>
          </a:bodyPr>
          <a:lstStyle/>
          <a:p>
            <a:pPr marL="571500" indent="-571500">
              <a:buFont typeface="Arial" panose="020B0604020202020204" pitchFamily="34" charset="0"/>
              <a:buChar char="•"/>
            </a:pP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Heavenly Glory </a:t>
            </a:r>
          </a:p>
          <a:p>
            <a:pPr>
              <a:spcAft>
                <a:spcPts val="600"/>
              </a:spcAft>
            </a:pP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     (Isaiah 6:1-3)</a:t>
            </a:r>
          </a:p>
          <a:p>
            <a:pPr marL="571500" indent="-571500">
              <a:spcAft>
                <a:spcPts val="4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Heavenly “body”</a:t>
            </a:r>
            <a:endParaRPr lang="en-US" sz="4000" b="1" dirty="0">
              <a:solidFill>
                <a:schemeClr val="tx1"/>
              </a:solidFill>
              <a:effectLst>
                <a:glow rad="139700">
                  <a:schemeClr val="bg1"/>
                </a:glow>
              </a:effectLst>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Heavenly riches </a:t>
            </a:r>
          </a:p>
          <a:p>
            <a:pP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(2 Corinthians 8:9)</a:t>
            </a:r>
          </a:p>
          <a:p>
            <a:pPr marL="571500" indent="-571500">
              <a:spcAft>
                <a:spcPts val="600"/>
              </a:spcAft>
              <a:buFont typeface="Arial" panose="020B0604020202020204" pitchFamily="34" charset="0"/>
              <a:buChar char="•"/>
            </a:pPr>
            <a:r>
              <a:rPr lang="en-US" sz="4000" b="1" dirty="0">
                <a:solidFill>
                  <a:schemeClr val="tx1"/>
                </a:solidFill>
                <a:effectLst>
                  <a:glow rad="139700">
                    <a:schemeClr val="bg1"/>
                  </a:glow>
                </a:effectLst>
                <a:latin typeface="Calibri" panose="020F0502020204030204" pitchFamily="34" charset="0"/>
                <a:cs typeface="Calibri" panose="020F0502020204030204" pitchFamily="34" charset="0"/>
              </a:rPr>
              <a:t>Unbroken favor of his Father</a:t>
            </a:r>
          </a:p>
        </p:txBody>
      </p:sp>
    </p:spTree>
    <p:custDataLst>
      <p:tags r:id="rId1"/>
    </p:custDataLst>
    <p:extLst>
      <p:ext uri="{BB962C8B-B14F-4D97-AF65-F5344CB8AC3E}">
        <p14:creationId xmlns:p14="http://schemas.microsoft.com/office/powerpoint/2010/main" val="41789703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 calcmode="lin" valueType="num">
                                      <p:cBhvr additive="base">
                                        <p:cTn id="39"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 calcmode="lin" valueType="num">
                                      <p:cBhvr additive="base">
                                        <p:cTn id="4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
                                            <p:txEl>
                                              <p:pRg st="2" end="2"/>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xEl>
                                              <p:pRg st="5" end="5"/>
                                            </p:txEl>
                                          </p:spTgt>
                                        </p:tgtEl>
                                        <p:attrNameLst>
                                          <p:attrName>style.visibility</p:attrName>
                                        </p:attrNameLst>
                                      </p:cBhvr>
                                      <p:to>
                                        <p:strVal val="visible"/>
                                      </p:to>
                                    </p:set>
                                    <p:anim calcmode="lin" valueType="num">
                                      <p:cBhvr additive="base">
                                        <p:cTn id="55"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anim calcmode="lin" valueType="num">
                                      <p:cBhvr additive="base">
                                        <p:cTn id="6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221B72E-8702-2BA9-20BA-0391C2F7C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EB6889-E03E-6F1B-145F-74715ED1C2AE}"/>
              </a:ext>
            </a:extLst>
          </p:cNvPr>
          <p:cNvSpPr txBox="1"/>
          <p:nvPr/>
        </p:nvSpPr>
        <p:spPr>
          <a:xfrm>
            <a:off x="0" y="669472"/>
            <a:ext cx="5502729"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effectLst>
                  <a:glow rad="139700">
                    <a:schemeClr val="bg1"/>
                  </a:glow>
                </a:effectLst>
              </a:rPr>
              <a:t>God anointed Jesus of Nazareth with the Holy Spirit and with power. He went about doing good and healing all who were oppressed by the devil, for God was with him.</a:t>
            </a:r>
          </a:p>
          <a:p>
            <a:pPr algn="l"/>
            <a:r>
              <a:rPr lang="en-US" sz="4000" dirty="0">
                <a:effectLst>
                  <a:glow rad="139700">
                    <a:schemeClr val="bg1"/>
                  </a:glow>
                </a:effectLst>
              </a:rPr>
              <a:t>                     Acts 10:38</a:t>
            </a:r>
          </a:p>
        </p:txBody>
      </p:sp>
      <p:sp>
        <p:nvSpPr>
          <p:cNvPr id="3" name="TextBox 2">
            <a:extLst>
              <a:ext uri="{FF2B5EF4-FFF2-40B4-BE49-F238E27FC236}">
                <a16:creationId xmlns:a16="http://schemas.microsoft.com/office/drawing/2014/main" id="{CE15FA60-6411-763C-B787-BE25BA107F98}"/>
              </a:ext>
            </a:extLst>
          </p:cNvPr>
          <p:cNvSpPr txBox="1"/>
          <p:nvPr/>
        </p:nvSpPr>
        <p:spPr>
          <a:xfrm>
            <a:off x="6504214" y="4303456"/>
            <a:ext cx="5502729" cy="255454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effectLst>
                  <a:glow rad="139700">
                    <a:schemeClr val="bg1"/>
                  </a:glow>
                </a:effectLst>
              </a:rPr>
              <a:t>All “God-like” acts were done in dependence on the power and presence of the Holy Spirit.</a:t>
            </a:r>
          </a:p>
        </p:txBody>
      </p:sp>
    </p:spTree>
    <p:extLst>
      <p:ext uri="{BB962C8B-B14F-4D97-AF65-F5344CB8AC3E}">
        <p14:creationId xmlns:p14="http://schemas.microsoft.com/office/powerpoint/2010/main" val="14090808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89547B-1C1D-4B3A-3806-F63256F01016}"/>
              </a:ext>
            </a:extLst>
          </p:cNvPr>
          <p:cNvSpPr txBox="1"/>
          <p:nvPr/>
        </p:nvSpPr>
        <p:spPr>
          <a:xfrm>
            <a:off x="201383" y="1161719"/>
            <a:ext cx="11430000" cy="483209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600"/>
              </a:spcAft>
            </a:pPr>
            <a:r>
              <a:rPr lang="en-US" sz="4400" dirty="0">
                <a:solidFill>
                  <a:schemeClr val="bg1"/>
                </a:solidFill>
                <a:effectLst>
                  <a:glow rad="139700">
                    <a:schemeClr val="tx1"/>
                  </a:glow>
                </a:effectLst>
              </a:rPr>
              <a:t>“He was setting aside His legitimate and natural desires and prerogatives as Deity.  </a:t>
            </a:r>
            <a:r>
              <a:rPr lang="en-US" sz="4400" u="sng" dirty="0">
                <a:solidFill>
                  <a:schemeClr val="bg1"/>
                </a:solidFill>
                <a:effectLst>
                  <a:glow rad="139700">
                    <a:schemeClr val="tx1"/>
                  </a:glow>
                </a:effectLst>
              </a:rPr>
              <a:t>The basic, natural desire and prerogative of Deity is that of being glorified</a:t>
            </a:r>
            <a:r>
              <a:rPr lang="en-US" sz="4400" dirty="0">
                <a:solidFill>
                  <a:schemeClr val="bg1"/>
                </a:solidFill>
                <a:effectLst>
                  <a:glow rad="139700">
                    <a:schemeClr val="tx1"/>
                  </a:glow>
                </a:effectLst>
              </a:rPr>
              <a:t>.  But when Deity sets these aside, it sets its desires aside, and setting its desires aside, it sets Self aside... Our Lord emptied himself of self!”        Kenneth </a:t>
            </a:r>
            <a:r>
              <a:rPr lang="en-US" sz="4400" dirty="0" err="1">
                <a:solidFill>
                  <a:schemeClr val="bg1"/>
                </a:solidFill>
                <a:effectLst>
                  <a:glow rad="139700">
                    <a:schemeClr val="tx1"/>
                  </a:glow>
                </a:effectLst>
              </a:rPr>
              <a:t>Wuest</a:t>
            </a:r>
            <a:endParaRPr lang="en-US" sz="4400" dirty="0">
              <a:solidFill>
                <a:srgbClr val="FFFF00"/>
              </a:solidFill>
              <a:effectLst>
                <a:glow rad="139700">
                  <a:schemeClr val="tx1"/>
                </a:glow>
              </a:effectLst>
            </a:endParaRPr>
          </a:p>
        </p:txBody>
      </p:sp>
      <p:sp>
        <p:nvSpPr>
          <p:cNvPr id="5" name="TextBox 4">
            <a:extLst>
              <a:ext uri="{FF2B5EF4-FFF2-40B4-BE49-F238E27FC236}">
                <a16:creationId xmlns:a16="http://schemas.microsoft.com/office/drawing/2014/main" id="{B2B12870-6472-A0D5-F9A1-A7437334D02E}"/>
              </a:ext>
            </a:extLst>
          </p:cNvPr>
          <p:cNvSpPr txBox="1"/>
          <p:nvPr/>
        </p:nvSpPr>
        <p:spPr>
          <a:xfrm>
            <a:off x="1499504" y="165361"/>
            <a:ext cx="8833759"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Jesus’ Incarnate Humiliation</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41672369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extLst>
    <p:ext uri="{E180D4A7-C9FB-4DFB-919C-405C955672EB}">
      <p14:showEvtLst xmlns:p14="http://schemas.microsoft.com/office/powerpoint/2010/main">
        <p14:playEvt time="19" objId="3"/>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89547B-1C1D-4B3A-3806-F63256F01016}"/>
              </a:ext>
            </a:extLst>
          </p:cNvPr>
          <p:cNvSpPr txBox="1"/>
          <p:nvPr/>
        </p:nvSpPr>
        <p:spPr>
          <a:xfrm>
            <a:off x="201383" y="1161719"/>
            <a:ext cx="11430000" cy="483209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600"/>
              </a:spcAft>
            </a:pPr>
            <a:r>
              <a:rPr lang="en-US" sz="4400" dirty="0">
                <a:solidFill>
                  <a:schemeClr val="bg1"/>
                </a:solidFill>
                <a:effectLst>
                  <a:glow rad="139700">
                    <a:schemeClr val="tx1"/>
                  </a:glow>
                </a:effectLst>
              </a:rPr>
              <a:t>“He was setting aside His legitimate and natural desires and prerogatives as Deity.  </a:t>
            </a:r>
            <a:r>
              <a:rPr lang="en-US" sz="4400" u="sng" dirty="0">
                <a:solidFill>
                  <a:schemeClr val="bg1"/>
                </a:solidFill>
                <a:effectLst>
                  <a:glow rad="139700">
                    <a:schemeClr val="tx1"/>
                  </a:glow>
                </a:effectLst>
              </a:rPr>
              <a:t>The basic, natural desire and prerogative of Deity is that of being glorified</a:t>
            </a:r>
            <a:r>
              <a:rPr lang="en-US" sz="4400" dirty="0">
                <a:solidFill>
                  <a:schemeClr val="bg1"/>
                </a:solidFill>
                <a:effectLst>
                  <a:glow rad="139700">
                    <a:schemeClr val="tx1"/>
                  </a:glow>
                </a:effectLst>
              </a:rPr>
              <a:t>.  </a:t>
            </a:r>
            <a:r>
              <a:rPr lang="en-US" sz="4400" dirty="0">
                <a:solidFill>
                  <a:srgbClr val="FFFF00"/>
                </a:solidFill>
                <a:effectLst>
                  <a:glow rad="139700">
                    <a:schemeClr val="tx1"/>
                  </a:glow>
                </a:effectLst>
              </a:rPr>
              <a:t>But when Deity sets these aside, it sets its desires aside, and setting its desires aside, it sets Self aside</a:t>
            </a:r>
            <a:r>
              <a:rPr lang="en-US" sz="4400" dirty="0">
                <a:solidFill>
                  <a:schemeClr val="bg1"/>
                </a:solidFill>
                <a:effectLst>
                  <a:glow rad="139700">
                    <a:schemeClr val="tx1"/>
                  </a:glow>
                </a:effectLst>
              </a:rPr>
              <a:t>... Our Lord emptied himself of self!”        Kenneth </a:t>
            </a:r>
            <a:r>
              <a:rPr lang="en-US" sz="4400" dirty="0" err="1">
                <a:solidFill>
                  <a:schemeClr val="bg1"/>
                </a:solidFill>
                <a:effectLst>
                  <a:glow rad="139700">
                    <a:schemeClr val="tx1"/>
                  </a:glow>
                </a:effectLst>
              </a:rPr>
              <a:t>Wuest</a:t>
            </a:r>
            <a:endParaRPr lang="en-US" sz="4400" dirty="0">
              <a:solidFill>
                <a:srgbClr val="FFFF00"/>
              </a:solidFill>
              <a:effectLst>
                <a:glow rad="139700">
                  <a:schemeClr val="tx1"/>
                </a:glow>
              </a:effectLst>
            </a:endParaRPr>
          </a:p>
        </p:txBody>
      </p:sp>
      <p:sp>
        <p:nvSpPr>
          <p:cNvPr id="5" name="TextBox 4">
            <a:extLst>
              <a:ext uri="{FF2B5EF4-FFF2-40B4-BE49-F238E27FC236}">
                <a16:creationId xmlns:a16="http://schemas.microsoft.com/office/drawing/2014/main" id="{B2B12870-6472-A0D5-F9A1-A7437334D02E}"/>
              </a:ext>
            </a:extLst>
          </p:cNvPr>
          <p:cNvSpPr txBox="1"/>
          <p:nvPr/>
        </p:nvSpPr>
        <p:spPr>
          <a:xfrm>
            <a:off x="1499504" y="165361"/>
            <a:ext cx="8833759"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Jesus’ Incarnate Humiliation</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462301235"/>
      </p:ext>
    </p:extLst>
  </p:cSld>
  <p:clrMapOvr>
    <a:masterClrMapping/>
  </p:clrMapOvr>
  <p:extLst>
    <p:ext uri="{E180D4A7-C9FB-4DFB-919C-405C955672EB}">
      <p14:showEvtLst xmlns:p14="http://schemas.microsoft.com/office/powerpoint/2010/main">
        <p14:playEvt time="19" objId="3"/>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221B72E-8702-2BA9-20BA-0391C2F7C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EB6889-E03E-6F1B-145F-74715ED1C2AE}"/>
              </a:ext>
            </a:extLst>
          </p:cNvPr>
          <p:cNvSpPr txBox="1"/>
          <p:nvPr/>
        </p:nvSpPr>
        <p:spPr>
          <a:xfrm>
            <a:off x="195943" y="3087871"/>
            <a:ext cx="5268686" cy="378565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effectLst>
                  <a:glow rad="139700">
                    <a:schemeClr val="bg1"/>
                  </a:glow>
                </a:effectLst>
              </a:rPr>
              <a:t>His Father:</a:t>
            </a:r>
          </a:p>
          <a:p>
            <a:pPr algn="l"/>
            <a:r>
              <a:rPr lang="en-US" sz="4000" dirty="0">
                <a:effectLst>
                  <a:glow rad="139700">
                    <a:schemeClr val="bg1"/>
                  </a:glow>
                </a:effectLst>
              </a:rPr>
              <a:t>Behold, my servant shall act wisely; he shall be high and lifted up, and shall be exalted.     </a:t>
            </a:r>
          </a:p>
          <a:p>
            <a:pPr algn="l"/>
            <a:r>
              <a:rPr lang="en-US" sz="4000" dirty="0">
                <a:effectLst>
                  <a:glow rad="139700">
                    <a:schemeClr val="bg1"/>
                  </a:glow>
                </a:effectLst>
              </a:rPr>
              <a:t>               Isaiah 52:13                </a:t>
            </a:r>
          </a:p>
        </p:txBody>
      </p:sp>
      <p:sp>
        <p:nvSpPr>
          <p:cNvPr id="4" name="TextBox 3">
            <a:extLst>
              <a:ext uri="{FF2B5EF4-FFF2-40B4-BE49-F238E27FC236}">
                <a16:creationId xmlns:a16="http://schemas.microsoft.com/office/drawing/2014/main" id="{9A0DB5EE-F780-8C1B-1AC1-14507CEE3EF1}"/>
              </a:ext>
            </a:extLst>
          </p:cNvPr>
          <p:cNvSpPr txBox="1"/>
          <p:nvPr/>
        </p:nvSpPr>
        <p:spPr>
          <a:xfrm>
            <a:off x="195943" y="258901"/>
            <a:ext cx="5502729"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effectLst>
                  <a:glow rad="139700">
                    <a:schemeClr val="bg1"/>
                  </a:glow>
                </a:effectLst>
              </a:rPr>
              <a:t>Bond-Servant to Whom?</a:t>
            </a:r>
          </a:p>
        </p:txBody>
      </p:sp>
      <p:sp>
        <p:nvSpPr>
          <p:cNvPr id="5" name="TextBox 4">
            <a:extLst>
              <a:ext uri="{FF2B5EF4-FFF2-40B4-BE49-F238E27FC236}">
                <a16:creationId xmlns:a16="http://schemas.microsoft.com/office/drawing/2014/main" id="{32C48FD9-AC29-E45B-9E07-0BA832BC9784}"/>
              </a:ext>
            </a:extLst>
          </p:cNvPr>
          <p:cNvSpPr txBox="1"/>
          <p:nvPr/>
        </p:nvSpPr>
        <p:spPr>
          <a:xfrm>
            <a:off x="6623958" y="3072348"/>
            <a:ext cx="5568042" cy="378565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r"/>
            <a:r>
              <a:rPr lang="en-US" sz="4000" dirty="0">
                <a:effectLst>
                  <a:glow rad="139700">
                    <a:schemeClr val="bg1"/>
                  </a:glow>
                </a:effectLst>
              </a:rPr>
              <a:t>Mankind:</a:t>
            </a:r>
          </a:p>
          <a:p>
            <a:pPr algn="l"/>
            <a:r>
              <a:rPr lang="en-US" sz="4000" dirty="0">
                <a:effectLst>
                  <a:glow rad="139700">
                    <a:schemeClr val="bg1"/>
                  </a:glow>
                </a:effectLst>
              </a:rPr>
              <a:t> For even the Son of Man came not to be served but to serve, and to give his life as a ransom for many.        Mark 10:45                </a:t>
            </a:r>
          </a:p>
        </p:txBody>
      </p:sp>
    </p:spTree>
    <p:extLst>
      <p:ext uri="{BB962C8B-B14F-4D97-AF65-F5344CB8AC3E}">
        <p14:creationId xmlns:p14="http://schemas.microsoft.com/office/powerpoint/2010/main" val="18689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050" name="Picture 2" descr="Mount Everest Will Have the World's Highest Restaurant | Architectural  Digest">
            <a:extLst>
              <a:ext uri="{FF2B5EF4-FFF2-40B4-BE49-F238E27FC236}">
                <a16:creationId xmlns:a16="http://schemas.microsoft.com/office/drawing/2014/main" id="{2ADAD3E8-6ED0-298B-34B7-D2082EA396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56C0CE-FD67-BC18-CCCD-BCC812CA2790}"/>
              </a:ext>
            </a:extLst>
          </p:cNvPr>
          <p:cNvSpPr txBox="1"/>
          <p:nvPr/>
        </p:nvSpPr>
        <p:spPr>
          <a:xfrm>
            <a:off x="294807" y="4691859"/>
            <a:ext cx="11602386" cy="1754326"/>
          </a:xfrm>
          <a:prstGeom prst="rect">
            <a:avLst/>
          </a:prstGeom>
          <a:noFill/>
        </p:spPr>
        <p:txBody>
          <a:bodyPr wrap="square" rtlCol="0">
            <a:spAutoFit/>
          </a:bodyPr>
          <a:lstStyle/>
          <a:p>
            <a:pPr algn="ctr"/>
            <a:r>
              <a:rPr lang="en-US" sz="5400" b="1" dirty="0">
                <a:solidFill>
                  <a:schemeClr val="bg1"/>
                </a:solidFill>
                <a:effectLst>
                  <a:glow rad="139700">
                    <a:schemeClr val="tx1"/>
                  </a:glow>
                </a:effectLst>
                <a:latin typeface="Calibri" panose="020F0502020204030204" pitchFamily="34" charset="0"/>
                <a:cs typeface="Calibri" panose="020F0502020204030204" pitchFamily="34" charset="0"/>
              </a:rPr>
              <a:t>Even the Himalayas have some peaks that stand out above others!</a:t>
            </a:r>
          </a:p>
        </p:txBody>
      </p:sp>
    </p:spTree>
    <p:custDataLst>
      <p:tags r:id="rId1"/>
    </p:custDataLst>
    <p:extLst>
      <p:ext uri="{BB962C8B-B14F-4D97-AF65-F5344CB8AC3E}">
        <p14:creationId xmlns:p14="http://schemas.microsoft.com/office/powerpoint/2010/main" val="58583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E180D4A7-C9FB-4DFB-919C-405C955672EB}">
      <p14:showEvtLst xmlns:p14="http://schemas.microsoft.com/office/powerpoint/2010/main">
        <p14:playEvt time="19" objId="3"/>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FBF0F6-874F-CC99-EEE9-6E6CCDA8E604}"/>
              </a:ext>
            </a:extLst>
          </p:cNvPr>
          <p:cNvSpPr txBox="1"/>
          <p:nvPr/>
        </p:nvSpPr>
        <p:spPr>
          <a:xfrm>
            <a:off x="1499504" y="165361"/>
            <a:ext cx="8833759"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Jesus’ Incarnate Humiliation</a:t>
            </a:r>
            <a:endParaRPr lang="en-US" sz="4800" dirty="0">
              <a:solidFill>
                <a:schemeClr val="bg1"/>
              </a:solidFill>
              <a:effectLst>
                <a:glow rad="139700">
                  <a:schemeClr val="tx1"/>
                </a:glow>
              </a:effectLst>
            </a:endParaRPr>
          </a:p>
        </p:txBody>
      </p:sp>
      <p:sp>
        <p:nvSpPr>
          <p:cNvPr id="3" name="TextBox 2">
            <a:extLst>
              <a:ext uri="{FF2B5EF4-FFF2-40B4-BE49-F238E27FC236}">
                <a16:creationId xmlns:a16="http://schemas.microsoft.com/office/drawing/2014/main" id="{8489547B-1C1D-4B3A-3806-F63256F01016}"/>
              </a:ext>
            </a:extLst>
          </p:cNvPr>
          <p:cNvSpPr txBox="1"/>
          <p:nvPr/>
        </p:nvSpPr>
        <p:spPr>
          <a:xfrm>
            <a:off x="201383" y="1161719"/>
            <a:ext cx="11430000" cy="550920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baseline="30000" dirty="0">
                <a:solidFill>
                  <a:schemeClr val="bg1"/>
                </a:solidFill>
                <a:effectLst>
                  <a:glow rad="139700">
                    <a:schemeClr val="tx1"/>
                  </a:glow>
                </a:effectLst>
              </a:rPr>
              <a:t>5</a:t>
            </a:r>
            <a:r>
              <a:rPr lang="en-US" sz="4400" dirty="0">
                <a:solidFill>
                  <a:schemeClr val="bg1"/>
                </a:solidFill>
                <a:effectLst>
                  <a:glow rad="139700">
                    <a:schemeClr val="tx1"/>
                  </a:glow>
                </a:effectLst>
              </a:rPr>
              <a:t> Your attitude should be like that of Christ Jesus </a:t>
            </a:r>
            <a:r>
              <a:rPr lang="en-US" sz="4400" baseline="30000" dirty="0">
                <a:solidFill>
                  <a:schemeClr val="bg1"/>
                </a:solidFill>
                <a:effectLst>
                  <a:glow rad="139700">
                    <a:schemeClr val="tx1"/>
                  </a:glow>
                </a:effectLst>
              </a:rPr>
              <a:t>6</a:t>
            </a:r>
            <a:r>
              <a:rPr lang="en-US" sz="4400" dirty="0">
                <a:solidFill>
                  <a:schemeClr val="bg1"/>
                </a:solidFill>
                <a:effectLst>
                  <a:glow rad="139700">
                    <a:schemeClr val="tx1"/>
                  </a:glow>
                </a:effectLst>
              </a:rPr>
              <a:t> Who, being in very nature God, did not consider equality with God something to be grasped, </a:t>
            </a:r>
            <a:r>
              <a:rPr lang="en-US" sz="4400" baseline="30000" dirty="0">
                <a:solidFill>
                  <a:schemeClr val="bg1"/>
                </a:solidFill>
                <a:effectLst>
                  <a:glow rad="139700">
                    <a:schemeClr val="tx1"/>
                  </a:glow>
                </a:effectLst>
              </a:rPr>
              <a:t>7</a:t>
            </a:r>
            <a:r>
              <a:rPr lang="en-US" sz="4400" dirty="0">
                <a:solidFill>
                  <a:schemeClr val="bg1"/>
                </a:solidFill>
                <a:effectLst>
                  <a:glow rad="139700">
                    <a:schemeClr val="tx1"/>
                  </a:glow>
                </a:effectLst>
              </a:rPr>
              <a:t> but made himself nothing, taking the very nature of a servant, being made in human likeness. </a:t>
            </a:r>
            <a:r>
              <a:rPr lang="en-US" sz="4400" baseline="30000" dirty="0">
                <a:solidFill>
                  <a:schemeClr val="bg1"/>
                </a:solidFill>
                <a:effectLst>
                  <a:glow rad="139700">
                    <a:schemeClr val="tx1"/>
                  </a:glow>
                </a:effectLst>
              </a:rPr>
              <a:t>8</a:t>
            </a:r>
            <a:r>
              <a:rPr lang="en-US" sz="4400" dirty="0">
                <a:solidFill>
                  <a:schemeClr val="bg1"/>
                </a:solidFill>
                <a:effectLst>
                  <a:glow rad="139700">
                    <a:schemeClr val="tx1"/>
                  </a:glow>
                </a:effectLst>
              </a:rPr>
              <a:t> </a:t>
            </a:r>
            <a:r>
              <a:rPr lang="en-US" sz="4400" dirty="0">
                <a:solidFill>
                  <a:srgbClr val="FFFF00"/>
                </a:solidFill>
                <a:effectLst>
                  <a:glow rad="139700">
                    <a:schemeClr val="tx1"/>
                  </a:glow>
                </a:effectLst>
              </a:rPr>
              <a:t>And being found in appearance as a man, he humbled himself by becoming obedient to death — even death on a cross</a:t>
            </a:r>
            <a:r>
              <a:rPr lang="en-US" sz="4400" dirty="0">
                <a:solidFill>
                  <a:schemeClr val="bg1"/>
                </a:solidFill>
                <a:effectLst>
                  <a:glow rad="139700">
                    <a:schemeClr val="tx1"/>
                  </a:glow>
                </a:effectLst>
              </a:rPr>
              <a:t>!</a:t>
            </a:r>
          </a:p>
        </p:txBody>
      </p:sp>
      <p:sp>
        <p:nvSpPr>
          <p:cNvPr id="5" name="Rectangle: Rounded Corners 4">
            <a:extLst>
              <a:ext uri="{FF2B5EF4-FFF2-40B4-BE49-F238E27FC236}">
                <a16:creationId xmlns:a16="http://schemas.microsoft.com/office/drawing/2014/main" id="{F62C115C-D256-D1CD-FA17-D22AA3DEAED4}"/>
              </a:ext>
            </a:extLst>
          </p:cNvPr>
          <p:cNvSpPr/>
          <p:nvPr/>
        </p:nvSpPr>
        <p:spPr>
          <a:xfrm>
            <a:off x="608006" y="1513997"/>
            <a:ext cx="10616753" cy="2848140"/>
          </a:xfrm>
          <a:prstGeom prst="roundRect">
            <a:avLst/>
          </a:prstGeom>
          <a:solidFill>
            <a:schemeClr val="accent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The Humility of Limitless Obedience!</a:t>
            </a:r>
          </a:p>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Obedience to the point of death</a:t>
            </a:r>
          </a:p>
          <a:p>
            <a:pPr marL="571500" indent="-571500">
              <a:spcAft>
                <a:spcPts val="600"/>
              </a:spcAft>
              <a:buFont typeface="Arial" panose="020B0604020202020204" pitchFamily="34" charset="0"/>
              <a:buChar char="•"/>
            </a:pPr>
            <a:r>
              <a:rPr lang="en-US" sz="4000" b="1" dirty="0">
                <a:solidFill>
                  <a:schemeClr val="bg1"/>
                </a:solidFill>
                <a:effectLst>
                  <a:glow rad="139700">
                    <a:schemeClr val="tx1"/>
                  </a:glow>
                </a:effectLst>
                <a:latin typeface="Calibri" panose="020F0502020204030204" pitchFamily="34" charset="0"/>
                <a:cs typeface="Calibri" panose="020F0502020204030204" pitchFamily="34" charset="0"/>
              </a:rPr>
              <a:t>Humiliating death on a cross</a:t>
            </a:r>
          </a:p>
        </p:txBody>
      </p:sp>
    </p:spTree>
    <p:custDataLst>
      <p:tags r:id="rId1"/>
    </p:custDataLst>
    <p:extLst>
      <p:ext uri="{BB962C8B-B14F-4D97-AF65-F5344CB8AC3E}">
        <p14:creationId xmlns:p14="http://schemas.microsoft.com/office/powerpoint/2010/main" val="123758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E180D4A7-C9FB-4DFB-919C-405C955672EB}">
      <p14:showEvtLst xmlns:p14="http://schemas.microsoft.com/office/powerpoint/2010/main">
        <p14:playEvt time="19" objId="3"/>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89547B-1C1D-4B3A-3806-F63256F01016}"/>
              </a:ext>
            </a:extLst>
          </p:cNvPr>
          <p:cNvSpPr txBox="1"/>
          <p:nvPr/>
        </p:nvSpPr>
        <p:spPr>
          <a:xfrm>
            <a:off x="201383" y="900774"/>
            <a:ext cx="11430000" cy="280076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chemeClr val="bg1"/>
                </a:solidFill>
                <a:effectLst>
                  <a:glow rad="139700">
                    <a:schemeClr val="tx1"/>
                  </a:glow>
                </a:effectLst>
              </a:rPr>
              <a:t>The attitude of people:</a:t>
            </a:r>
          </a:p>
          <a:p>
            <a:pPr marL="571500" indent="-571500" algn="l">
              <a:buFont typeface="Arial" panose="020B0604020202020204" pitchFamily="34" charset="0"/>
              <a:buChar char="•"/>
            </a:pPr>
            <a:r>
              <a:rPr lang="en-US" sz="4400" dirty="0">
                <a:solidFill>
                  <a:schemeClr val="bg1"/>
                </a:solidFill>
                <a:effectLst>
                  <a:glow rad="139700">
                    <a:schemeClr val="tx1"/>
                  </a:glow>
                </a:effectLst>
              </a:rPr>
              <a:t>We strive for recognition</a:t>
            </a:r>
          </a:p>
          <a:p>
            <a:pPr marL="571500" indent="-571500" algn="l">
              <a:buFont typeface="Arial" panose="020B0604020202020204" pitchFamily="34" charset="0"/>
              <a:buChar char="•"/>
            </a:pPr>
            <a:r>
              <a:rPr lang="en-US" sz="4400" dirty="0">
                <a:solidFill>
                  <a:schemeClr val="bg1"/>
                </a:solidFill>
                <a:effectLst>
                  <a:glow rad="139700">
                    <a:schemeClr val="tx1"/>
                  </a:glow>
                </a:effectLst>
              </a:rPr>
              <a:t>Our obedience is limited by what seems “reasonable”</a:t>
            </a:r>
          </a:p>
        </p:txBody>
      </p:sp>
      <p:sp>
        <p:nvSpPr>
          <p:cNvPr id="5" name="TextBox 4">
            <a:extLst>
              <a:ext uri="{FF2B5EF4-FFF2-40B4-BE49-F238E27FC236}">
                <a16:creationId xmlns:a16="http://schemas.microsoft.com/office/drawing/2014/main" id="{0B3B8DD6-0463-85DA-6F33-72C9364C53EE}"/>
              </a:ext>
            </a:extLst>
          </p:cNvPr>
          <p:cNvSpPr txBox="1"/>
          <p:nvPr/>
        </p:nvSpPr>
        <p:spPr>
          <a:xfrm>
            <a:off x="201382" y="3723821"/>
            <a:ext cx="11685817" cy="280076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chemeClr val="bg1"/>
                </a:solidFill>
                <a:effectLst>
                  <a:glow rad="139700">
                    <a:schemeClr val="tx1"/>
                  </a:glow>
                </a:effectLst>
              </a:rPr>
              <a:t>The attitude of Christ:</a:t>
            </a:r>
          </a:p>
          <a:p>
            <a:pPr marL="571500" indent="-571500" algn="l">
              <a:buFont typeface="Arial" panose="020B0604020202020204" pitchFamily="34" charset="0"/>
              <a:buChar char="•"/>
            </a:pPr>
            <a:r>
              <a:rPr lang="en-US" sz="4400" dirty="0">
                <a:solidFill>
                  <a:srgbClr val="FFFF00"/>
                </a:solidFill>
                <a:effectLst>
                  <a:glow rad="139700">
                    <a:schemeClr val="tx1"/>
                  </a:glow>
                </a:effectLst>
              </a:rPr>
              <a:t>He emptied himself of the recognition that he naturally and rightfully desired</a:t>
            </a:r>
          </a:p>
          <a:p>
            <a:pPr marL="571500" indent="-571500" algn="l">
              <a:buFont typeface="Arial" panose="020B0604020202020204" pitchFamily="34" charset="0"/>
              <a:buChar char="•"/>
            </a:pPr>
            <a:r>
              <a:rPr lang="en-US" sz="4400" dirty="0">
                <a:solidFill>
                  <a:srgbClr val="FFFF00"/>
                </a:solidFill>
                <a:effectLst>
                  <a:glow rad="139700">
                    <a:schemeClr val="tx1"/>
                  </a:glow>
                </a:effectLst>
              </a:rPr>
              <a:t>His obedience and humility had no boundaries</a:t>
            </a:r>
          </a:p>
        </p:txBody>
      </p:sp>
      <p:sp>
        <p:nvSpPr>
          <p:cNvPr id="4" name="TextBox 3">
            <a:extLst>
              <a:ext uri="{FF2B5EF4-FFF2-40B4-BE49-F238E27FC236}">
                <a16:creationId xmlns:a16="http://schemas.microsoft.com/office/drawing/2014/main" id="{B27F76A2-7B7D-D193-6E86-8808B1CDE543}"/>
              </a:ext>
            </a:extLst>
          </p:cNvPr>
          <p:cNvSpPr txBox="1"/>
          <p:nvPr/>
        </p:nvSpPr>
        <p:spPr>
          <a:xfrm>
            <a:off x="1499504" y="165361"/>
            <a:ext cx="8833759"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Jesus’ Incarnate Humiliation</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41547242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FBF0F6-874F-CC99-EEE9-6E6CCDA8E604}"/>
              </a:ext>
            </a:extLst>
          </p:cNvPr>
          <p:cNvSpPr txBox="1"/>
          <p:nvPr/>
        </p:nvSpPr>
        <p:spPr>
          <a:xfrm>
            <a:off x="-2" y="795208"/>
            <a:ext cx="12192000"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How did Jesus Show these Characteristics?</a:t>
            </a:r>
            <a:endParaRPr lang="en-US" sz="4800" dirty="0">
              <a:solidFill>
                <a:schemeClr val="bg1"/>
              </a:solidFill>
              <a:effectLst>
                <a:glow rad="139700">
                  <a:schemeClr val="tx1"/>
                </a:glow>
              </a:effectLst>
            </a:endParaRPr>
          </a:p>
        </p:txBody>
      </p:sp>
      <p:sp>
        <p:nvSpPr>
          <p:cNvPr id="6" name="TextBox 5">
            <a:extLst>
              <a:ext uri="{FF2B5EF4-FFF2-40B4-BE49-F238E27FC236}">
                <a16:creationId xmlns:a16="http://schemas.microsoft.com/office/drawing/2014/main" id="{50E8DCBF-929D-0AF8-C2E1-79E4EC2788B3}"/>
              </a:ext>
            </a:extLst>
          </p:cNvPr>
          <p:cNvSpPr txBox="1"/>
          <p:nvPr/>
        </p:nvSpPr>
        <p:spPr>
          <a:xfrm>
            <a:off x="0" y="13198"/>
            <a:ext cx="12192000"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Humility &amp; Self-Forgetfulness</a:t>
            </a:r>
            <a:endParaRPr lang="en-US" sz="4800" dirty="0">
              <a:solidFill>
                <a:schemeClr val="bg1"/>
              </a:solidFill>
              <a:effectLst>
                <a:glow rad="139700">
                  <a:schemeClr val="tx1"/>
                </a:glow>
              </a:effectLst>
            </a:endParaRPr>
          </a:p>
        </p:txBody>
      </p:sp>
      <p:sp>
        <p:nvSpPr>
          <p:cNvPr id="10" name="TextBox 9">
            <a:extLst>
              <a:ext uri="{FF2B5EF4-FFF2-40B4-BE49-F238E27FC236}">
                <a16:creationId xmlns:a16="http://schemas.microsoft.com/office/drawing/2014/main" id="{01CFD037-0629-EA15-C3A1-D4C694F0D510}"/>
              </a:ext>
            </a:extLst>
          </p:cNvPr>
          <p:cNvSpPr txBox="1"/>
          <p:nvPr/>
        </p:nvSpPr>
        <p:spPr>
          <a:xfrm>
            <a:off x="495300" y="1992716"/>
            <a:ext cx="10608129" cy="280076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rgbClr val="FFFF00"/>
                </a:solidFill>
                <a:effectLst>
                  <a:glow rad="139700">
                    <a:schemeClr val="tx1"/>
                  </a:glow>
                </a:effectLst>
              </a:rPr>
              <a:t>Three Sets of Circumstances:</a:t>
            </a:r>
          </a:p>
          <a:p>
            <a:pPr marL="914400" indent="-914400" algn="l">
              <a:buFont typeface="+mj-lt"/>
              <a:buAutoNum type="arabicPeriod"/>
            </a:pPr>
            <a:r>
              <a:rPr lang="en-US" sz="4400" dirty="0">
                <a:solidFill>
                  <a:schemeClr val="bg1"/>
                </a:solidFill>
                <a:effectLst>
                  <a:glow rad="139700">
                    <a:schemeClr val="tx1"/>
                  </a:glow>
                </a:effectLst>
              </a:rPr>
              <a:t>Pre-incarnate glory</a:t>
            </a:r>
          </a:p>
          <a:p>
            <a:pPr marL="914400" indent="-914400" algn="l">
              <a:buFont typeface="+mj-lt"/>
              <a:buAutoNum type="arabicPeriod"/>
            </a:pPr>
            <a:r>
              <a:rPr lang="en-US" sz="4400" dirty="0">
                <a:solidFill>
                  <a:schemeClr val="bg1"/>
                </a:solidFill>
                <a:effectLst>
                  <a:glow rad="139700">
                    <a:schemeClr val="tx1"/>
                  </a:glow>
                </a:effectLst>
              </a:rPr>
              <a:t>Incarnate humiliation</a:t>
            </a:r>
          </a:p>
          <a:p>
            <a:pPr marL="914400" indent="-914400" algn="l">
              <a:buFont typeface="+mj-lt"/>
              <a:buAutoNum type="arabicPeriod"/>
            </a:pPr>
            <a:r>
              <a:rPr lang="en-US" sz="4400" dirty="0">
                <a:solidFill>
                  <a:srgbClr val="FFFF00"/>
                </a:solidFill>
                <a:effectLst>
                  <a:glow rad="139700">
                    <a:schemeClr val="tx1"/>
                  </a:glow>
                </a:effectLst>
              </a:rPr>
              <a:t>Incarnate exaltation</a:t>
            </a:r>
          </a:p>
        </p:txBody>
      </p:sp>
      <p:sp>
        <p:nvSpPr>
          <p:cNvPr id="12" name="TextBox 11">
            <a:extLst>
              <a:ext uri="{FF2B5EF4-FFF2-40B4-BE49-F238E27FC236}">
                <a16:creationId xmlns:a16="http://schemas.microsoft.com/office/drawing/2014/main" id="{F30FC96D-61CC-E77F-42FB-0CB24A2AB218}"/>
              </a:ext>
            </a:extLst>
          </p:cNvPr>
          <p:cNvSpPr txBox="1"/>
          <p:nvPr/>
        </p:nvSpPr>
        <p:spPr>
          <a:xfrm>
            <a:off x="495300" y="5293351"/>
            <a:ext cx="10608129"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rgbClr val="FFFF00"/>
                </a:solidFill>
                <a:effectLst>
                  <a:glow rad="139700">
                    <a:schemeClr val="tx1"/>
                  </a:glow>
                </a:effectLst>
              </a:rPr>
              <a:t>Incarnate:  Having a human body</a:t>
            </a:r>
          </a:p>
        </p:txBody>
      </p:sp>
    </p:spTree>
    <p:custDataLst>
      <p:tags r:id="rId1"/>
    </p:custDataLst>
    <p:extLst>
      <p:ext uri="{BB962C8B-B14F-4D97-AF65-F5344CB8AC3E}">
        <p14:creationId xmlns:p14="http://schemas.microsoft.com/office/powerpoint/2010/main" val="28582257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0999" y="1096497"/>
            <a:ext cx="11430000" cy="550920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baseline="30000" dirty="0">
                <a:solidFill>
                  <a:schemeClr val="bg1"/>
                </a:solidFill>
                <a:effectLst>
                  <a:glow rad="139700">
                    <a:schemeClr val="tx1"/>
                  </a:glow>
                </a:effectLst>
              </a:rPr>
              <a:t>9</a:t>
            </a:r>
            <a:r>
              <a:rPr lang="en-US" sz="4400" dirty="0">
                <a:solidFill>
                  <a:schemeClr val="bg1"/>
                </a:solidFill>
                <a:effectLst>
                  <a:glow rad="139700">
                    <a:schemeClr val="tx1"/>
                  </a:glow>
                </a:effectLst>
              </a:rPr>
              <a:t> </a:t>
            </a:r>
            <a:r>
              <a:rPr lang="en-US" sz="4400" dirty="0">
                <a:solidFill>
                  <a:srgbClr val="FFFF00"/>
                </a:solidFill>
                <a:effectLst>
                  <a:glow rad="139700">
                    <a:schemeClr val="tx1"/>
                  </a:glow>
                </a:effectLst>
              </a:rPr>
              <a:t>Therefore God exalted him to the highest place and gave him the name that is above every name</a:t>
            </a:r>
            <a:r>
              <a:rPr lang="en-US" sz="4400" dirty="0">
                <a:solidFill>
                  <a:schemeClr val="bg1"/>
                </a:solidFill>
                <a:effectLst>
                  <a:glow rad="139700">
                    <a:schemeClr val="tx1"/>
                  </a:glow>
                </a:effectLst>
              </a:rPr>
              <a:t>, </a:t>
            </a:r>
            <a:r>
              <a:rPr lang="en-US" sz="4400" baseline="30000" dirty="0">
                <a:solidFill>
                  <a:schemeClr val="bg1"/>
                </a:solidFill>
                <a:effectLst>
                  <a:glow rad="139700">
                    <a:schemeClr val="tx1"/>
                  </a:glow>
                </a:effectLst>
              </a:rPr>
              <a:t>10</a:t>
            </a:r>
            <a:r>
              <a:rPr lang="en-US" sz="4400" dirty="0">
                <a:solidFill>
                  <a:schemeClr val="bg1"/>
                </a:solidFill>
                <a:effectLst>
                  <a:glow rad="139700">
                    <a:schemeClr val="tx1"/>
                  </a:glow>
                </a:effectLst>
              </a:rPr>
              <a:t> that at the name of Jesus every knee should bow, in heaven and on earth and under the earth, </a:t>
            </a:r>
            <a:r>
              <a:rPr lang="en-US" sz="4400" baseline="30000" dirty="0">
                <a:solidFill>
                  <a:schemeClr val="bg1"/>
                </a:solidFill>
                <a:effectLst>
                  <a:glow rad="139700">
                    <a:schemeClr val="tx1"/>
                  </a:glow>
                </a:effectLst>
              </a:rPr>
              <a:t>11</a:t>
            </a:r>
            <a:r>
              <a:rPr lang="en-US" sz="4400" dirty="0">
                <a:solidFill>
                  <a:schemeClr val="bg1"/>
                </a:solidFill>
                <a:effectLst>
                  <a:glow rad="139700">
                    <a:schemeClr val="tx1"/>
                  </a:glow>
                </a:effectLst>
              </a:rPr>
              <a:t> and every tongue acknowledge that Jesus Christ is Lord, to the glory of God the Father.</a:t>
            </a:r>
          </a:p>
          <a:p>
            <a:pPr algn="l"/>
            <a:r>
              <a:rPr lang="en-US" sz="4400" dirty="0">
                <a:solidFill>
                  <a:schemeClr val="bg1"/>
                </a:solidFill>
                <a:effectLst>
                  <a:glow rad="139700">
                    <a:schemeClr val="tx1"/>
                  </a:glow>
                </a:effectLst>
              </a:rPr>
              <a:t>                                         Philippians 2:9-11</a:t>
            </a:r>
          </a:p>
        </p:txBody>
      </p:sp>
      <p:sp>
        <p:nvSpPr>
          <p:cNvPr id="2" name="TextBox 1">
            <a:extLst>
              <a:ext uri="{FF2B5EF4-FFF2-40B4-BE49-F238E27FC236}">
                <a16:creationId xmlns:a16="http://schemas.microsoft.com/office/drawing/2014/main" id="{51D559A2-32A0-6DD7-EC38-9F349A1407E5}"/>
              </a:ext>
            </a:extLst>
          </p:cNvPr>
          <p:cNvSpPr txBox="1"/>
          <p:nvPr/>
        </p:nvSpPr>
        <p:spPr>
          <a:xfrm>
            <a:off x="0" y="13198"/>
            <a:ext cx="12192000"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Incarnate Exaltation</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33257718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266699" y="1487328"/>
            <a:ext cx="11430000" cy="280076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baseline="30000" dirty="0">
                <a:solidFill>
                  <a:schemeClr val="bg1"/>
                </a:solidFill>
                <a:effectLst>
                  <a:glow rad="139700">
                    <a:schemeClr val="tx1"/>
                  </a:glow>
                </a:effectLst>
              </a:rPr>
              <a:t>11</a:t>
            </a:r>
            <a:r>
              <a:rPr lang="en-US" sz="4400" dirty="0">
                <a:solidFill>
                  <a:schemeClr val="bg1"/>
                </a:solidFill>
                <a:effectLst>
                  <a:glow rad="139700">
                    <a:schemeClr val="tx1"/>
                  </a:glow>
                </a:effectLst>
              </a:rPr>
              <a:t> The greatest among you shall be your servant. </a:t>
            </a:r>
            <a:r>
              <a:rPr lang="en-US" sz="4400" baseline="30000" dirty="0">
                <a:solidFill>
                  <a:schemeClr val="bg1"/>
                </a:solidFill>
                <a:effectLst>
                  <a:glow rad="139700">
                    <a:schemeClr val="tx1"/>
                  </a:glow>
                </a:effectLst>
              </a:rPr>
              <a:t>12</a:t>
            </a:r>
            <a:r>
              <a:rPr lang="en-US" sz="4400" dirty="0">
                <a:solidFill>
                  <a:schemeClr val="bg1"/>
                </a:solidFill>
                <a:effectLst>
                  <a:glow rad="139700">
                    <a:schemeClr val="tx1"/>
                  </a:glow>
                </a:effectLst>
              </a:rPr>
              <a:t> Whoever exalts himself will be humbled, and whoever humbles himself will be exalted.</a:t>
            </a:r>
          </a:p>
          <a:p>
            <a:pPr algn="l"/>
            <a:r>
              <a:rPr lang="en-US" sz="4400" dirty="0">
                <a:solidFill>
                  <a:schemeClr val="bg1"/>
                </a:solidFill>
                <a:effectLst>
                  <a:glow rad="139700">
                    <a:schemeClr val="tx1"/>
                  </a:glow>
                </a:effectLst>
              </a:rPr>
              <a:t>                                                  Matthew 23:11-12</a:t>
            </a:r>
          </a:p>
        </p:txBody>
      </p:sp>
      <p:sp>
        <p:nvSpPr>
          <p:cNvPr id="2" name="TextBox 1">
            <a:extLst>
              <a:ext uri="{FF2B5EF4-FFF2-40B4-BE49-F238E27FC236}">
                <a16:creationId xmlns:a16="http://schemas.microsoft.com/office/drawing/2014/main" id="{51D559A2-32A0-6DD7-EC38-9F349A1407E5}"/>
              </a:ext>
            </a:extLst>
          </p:cNvPr>
          <p:cNvSpPr txBox="1"/>
          <p:nvPr/>
        </p:nvSpPr>
        <p:spPr>
          <a:xfrm>
            <a:off x="0" y="13198"/>
            <a:ext cx="12192000"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Incarnate Exaltation</a:t>
            </a:r>
            <a:endParaRPr lang="en-US" sz="4800" dirty="0">
              <a:solidFill>
                <a:schemeClr val="bg1"/>
              </a:solidFill>
              <a:effectLst>
                <a:glow rad="139700">
                  <a:schemeClr val="tx1"/>
                </a:glow>
              </a:effectLst>
            </a:endParaRPr>
          </a:p>
        </p:txBody>
      </p:sp>
      <p:sp>
        <p:nvSpPr>
          <p:cNvPr id="3" name="TextBox 2">
            <a:extLst>
              <a:ext uri="{FF2B5EF4-FFF2-40B4-BE49-F238E27FC236}">
                <a16:creationId xmlns:a16="http://schemas.microsoft.com/office/drawing/2014/main" id="{1BA744F1-67AD-3229-A596-C52973676C9E}"/>
              </a:ext>
            </a:extLst>
          </p:cNvPr>
          <p:cNvSpPr txBox="1"/>
          <p:nvPr/>
        </p:nvSpPr>
        <p:spPr>
          <a:xfrm>
            <a:off x="380999" y="4601231"/>
            <a:ext cx="11430000" cy="212365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rgbClr val="FFFF00"/>
                </a:solidFill>
                <a:effectLst>
                  <a:glow rad="139700">
                    <a:schemeClr val="tx1"/>
                  </a:glow>
                </a:effectLst>
              </a:rPr>
              <a:t>Jesus himself lived by this principle – both in his heavenly pre-incarnation glory and in his life on earth!</a:t>
            </a:r>
          </a:p>
        </p:txBody>
      </p:sp>
    </p:spTree>
    <p:custDataLst>
      <p:tags r:id="rId1"/>
    </p:custDataLst>
    <p:extLst>
      <p:ext uri="{BB962C8B-B14F-4D97-AF65-F5344CB8AC3E}">
        <p14:creationId xmlns:p14="http://schemas.microsoft.com/office/powerpoint/2010/main" val="29932955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89547B-1C1D-4B3A-3806-F63256F01016}"/>
              </a:ext>
            </a:extLst>
          </p:cNvPr>
          <p:cNvSpPr txBox="1"/>
          <p:nvPr/>
        </p:nvSpPr>
        <p:spPr>
          <a:xfrm>
            <a:off x="201383" y="900774"/>
            <a:ext cx="11430000" cy="280076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chemeClr val="bg1"/>
                </a:solidFill>
                <a:effectLst>
                  <a:glow rad="139700">
                    <a:schemeClr val="tx1"/>
                  </a:glow>
                </a:effectLst>
              </a:rPr>
              <a:t>The attitude of people:</a:t>
            </a:r>
          </a:p>
          <a:p>
            <a:pPr marL="571500" indent="-571500" algn="l">
              <a:buFont typeface="Arial" panose="020B0604020202020204" pitchFamily="34" charset="0"/>
              <a:buChar char="•"/>
            </a:pPr>
            <a:r>
              <a:rPr lang="en-US" sz="4400" dirty="0">
                <a:solidFill>
                  <a:schemeClr val="bg1"/>
                </a:solidFill>
                <a:effectLst>
                  <a:glow rad="139700">
                    <a:schemeClr val="tx1"/>
                  </a:glow>
                </a:effectLst>
              </a:rPr>
              <a:t>We exalt ourselves (respect, recognition, acknowledged to be “right”)</a:t>
            </a:r>
          </a:p>
          <a:p>
            <a:pPr algn="l"/>
            <a:endParaRPr lang="en-US" sz="4400" dirty="0">
              <a:solidFill>
                <a:schemeClr val="bg1"/>
              </a:solidFill>
              <a:effectLst>
                <a:glow rad="139700">
                  <a:schemeClr val="tx1"/>
                </a:glow>
              </a:effectLst>
            </a:endParaRPr>
          </a:p>
        </p:txBody>
      </p:sp>
      <p:sp>
        <p:nvSpPr>
          <p:cNvPr id="5" name="TextBox 4">
            <a:extLst>
              <a:ext uri="{FF2B5EF4-FFF2-40B4-BE49-F238E27FC236}">
                <a16:creationId xmlns:a16="http://schemas.microsoft.com/office/drawing/2014/main" id="{0B3B8DD6-0463-85DA-6F33-72C9364C53EE}"/>
              </a:ext>
            </a:extLst>
          </p:cNvPr>
          <p:cNvSpPr txBox="1"/>
          <p:nvPr/>
        </p:nvSpPr>
        <p:spPr>
          <a:xfrm>
            <a:off x="201382" y="3723821"/>
            <a:ext cx="11685817" cy="212365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dirty="0">
                <a:solidFill>
                  <a:schemeClr val="bg1"/>
                </a:solidFill>
                <a:effectLst>
                  <a:glow rad="139700">
                    <a:schemeClr val="tx1"/>
                  </a:glow>
                </a:effectLst>
              </a:rPr>
              <a:t>The attitude of Christ:</a:t>
            </a:r>
          </a:p>
          <a:p>
            <a:pPr marL="571500" indent="-571500" algn="l">
              <a:buFont typeface="Arial" panose="020B0604020202020204" pitchFamily="34" charset="0"/>
              <a:buChar char="•"/>
            </a:pPr>
            <a:r>
              <a:rPr lang="en-US" sz="4400" dirty="0">
                <a:solidFill>
                  <a:srgbClr val="FFFF00"/>
                </a:solidFill>
                <a:effectLst>
                  <a:glow rad="139700">
                    <a:schemeClr val="tx1"/>
                  </a:glow>
                </a:effectLst>
              </a:rPr>
              <a:t>He knows that humbling himself is the path to exaltation – and he lives this way</a:t>
            </a:r>
          </a:p>
        </p:txBody>
      </p:sp>
      <p:sp>
        <p:nvSpPr>
          <p:cNvPr id="2" name="TextBox 1">
            <a:extLst>
              <a:ext uri="{FF2B5EF4-FFF2-40B4-BE49-F238E27FC236}">
                <a16:creationId xmlns:a16="http://schemas.microsoft.com/office/drawing/2014/main" id="{400D0160-EE70-2907-D078-B554AC4F00B7}"/>
              </a:ext>
            </a:extLst>
          </p:cNvPr>
          <p:cNvSpPr txBox="1"/>
          <p:nvPr/>
        </p:nvSpPr>
        <p:spPr>
          <a:xfrm>
            <a:off x="0" y="13198"/>
            <a:ext cx="12192000" cy="83099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tx1"/>
                  </a:glow>
                </a:effectLst>
              </a:rPr>
              <a:t>Incarnate Exaltation</a:t>
            </a:r>
            <a:endParaRPr lang="en-US" sz="4800" dirty="0">
              <a:solidFill>
                <a:schemeClr val="bg1"/>
              </a:solidFill>
              <a:effectLst>
                <a:glow rad="139700">
                  <a:schemeClr val="tx1"/>
                </a:glow>
              </a:effectLst>
            </a:endParaRPr>
          </a:p>
        </p:txBody>
      </p:sp>
    </p:spTree>
    <p:custDataLst>
      <p:tags r:id="rId1"/>
    </p:custDataLst>
    <p:extLst>
      <p:ext uri="{BB962C8B-B14F-4D97-AF65-F5344CB8AC3E}">
        <p14:creationId xmlns:p14="http://schemas.microsoft.com/office/powerpoint/2010/main" val="32907199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348546" y="121859"/>
            <a:ext cx="9494907" cy="1015663"/>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6000" dirty="0">
                <a:solidFill>
                  <a:schemeClr val="bg1"/>
                </a:solidFill>
                <a:effectLst>
                  <a:glow rad="139700">
                    <a:schemeClr val="tx1"/>
                  </a:glow>
                </a:effectLst>
              </a:rPr>
              <a:t>Purpose of Philippians 2:5-11</a:t>
            </a:r>
          </a:p>
        </p:txBody>
      </p:sp>
      <p:sp>
        <p:nvSpPr>
          <p:cNvPr id="2" name="TextBox 1">
            <a:extLst>
              <a:ext uri="{FF2B5EF4-FFF2-40B4-BE49-F238E27FC236}">
                <a16:creationId xmlns:a16="http://schemas.microsoft.com/office/drawing/2014/main" id="{7DC6EBA3-EE04-499B-B324-AB8CD1E2786B}"/>
              </a:ext>
            </a:extLst>
          </p:cNvPr>
          <p:cNvSpPr txBox="1"/>
          <p:nvPr/>
        </p:nvSpPr>
        <p:spPr>
          <a:xfrm>
            <a:off x="1223729" y="3219695"/>
            <a:ext cx="9194435" cy="1800493"/>
          </a:xfrm>
          <a:prstGeom prst="rect">
            <a:avLst/>
          </a:prstGeom>
          <a:noFill/>
        </p:spPr>
        <p:txBody>
          <a:bodyPr wrap="square" rtlCol="0">
            <a:spAutoFit/>
          </a:bodyPr>
          <a:lstStyle/>
          <a:p>
            <a:pPr marL="685800" indent="-685800">
              <a:spcAft>
                <a:spcPts val="1800"/>
              </a:spcAft>
              <a:buFont typeface="Arial" panose="020B0604020202020204" pitchFamily="34" charset="0"/>
              <a:buChar char="•"/>
            </a:pPr>
            <a:r>
              <a:rPr lang="en-US" sz="4800" b="1" dirty="0">
                <a:solidFill>
                  <a:schemeClr val="bg1"/>
                </a:solidFill>
                <a:effectLst>
                  <a:glow rad="139700">
                    <a:schemeClr val="tx1"/>
                  </a:glow>
                </a:effectLst>
                <a:latin typeface="Calibri" panose="020F0502020204030204" pitchFamily="34" charset="0"/>
                <a:cs typeface="Calibri" panose="020F0502020204030204" pitchFamily="34" charset="0"/>
              </a:rPr>
              <a:t>Humility</a:t>
            </a:r>
            <a:endParaRPr lang="en-US" sz="4800" b="1" dirty="0">
              <a:solidFill>
                <a:srgbClr val="FFFF00"/>
              </a:solidFill>
              <a:effectLst>
                <a:glow rad="139700">
                  <a:schemeClr val="tx1"/>
                </a:glow>
              </a:effectLst>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en-US" sz="4800" b="1" dirty="0">
                <a:solidFill>
                  <a:schemeClr val="bg1"/>
                </a:solidFill>
                <a:effectLst>
                  <a:glow rad="139700">
                    <a:schemeClr val="tx1"/>
                  </a:glow>
                </a:effectLst>
                <a:latin typeface="Calibri" panose="020F0502020204030204" pitchFamily="34" charset="0"/>
                <a:cs typeface="Calibri" panose="020F0502020204030204" pitchFamily="34" charset="0"/>
              </a:rPr>
              <a:t>Selflessness</a:t>
            </a:r>
            <a:endParaRPr lang="en-US" sz="4800" b="1" dirty="0">
              <a:solidFill>
                <a:srgbClr val="FFFF00"/>
              </a:solidFill>
              <a:effectLst>
                <a:glow rad="139700">
                  <a:schemeClr val="tx1"/>
                </a:glo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186852A-9291-77BF-74E8-AFC78C8A555E}"/>
              </a:ext>
            </a:extLst>
          </p:cNvPr>
          <p:cNvSpPr txBox="1"/>
          <p:nvPr/>
        </p:nvSpPr>
        <p:spPr>
          <a:xfrm>
            <a:off x="805911" y="1266746"/>
            <a:ext cx="10811466" cy="156966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800" dirty="0">
                <a:solidFill>
                  <a:srgbClr val="FFFF00"/>
                </a:solidFill>
                <a:effectLst>
                  <a:glow rad="139700">
                    <a:schemeClr val="tx1"/>
                  </a:glow>
                </a:effectLst>
              </a:rPr>
              <a:t>Paul wanted to show how Jesus himself exemplified these attitudes:</a:t>
            </a:r>
          </a:p>
        </p:txBody>
      </p:sp>
    </p:spTree>
    <p:custDataLst>
      <p:tags r:id="rId1"/>
    </p:custDataLst>
    <p:extLst>
      <p:ext uri="{BB962C8B-B14F-4D97-AF65-F5344CB8AC3E}">
        <p14:creationId xmlns:p14="http://schemas.microsoft.com/office/powerpoint/2010/main" val="1625246205"/>
      </p:ext>
    </p:extLst>
  </p:cSld>
  <p:clrMapOvr>
    <a:masterClrMapping/>
  </p:clrMapOvr>
  <p:transition spd="slow">
    <p:wipe/>
  </p:transition>
  <p:extLst>
    <p:ext uri="{E180D4A7-C9FB-4DFB-919C-405C955672EB}">
      <p14:showEvtLst xmlns:p14="http://schemas.microsoft.com/office/powerpoint/2010/main">
        <p14:playEvt time="19" objId="3"/>
      </p14:showEvtLst>
    </p:ext>
  </p:extLst>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321306" y="31919"/>
            <a:ext cx="9549410"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chemeClr val="bg1"/>
                </a:solidFill>
                <a:effectLst>
                  <a:glow rad="139700">
                    <a:schemeClr val="tx1"/>
                  </a:glow>
                </a:effectLst>
              </a:rPr>
              <a:t>Summarizing the Attitude of Christ…</a:t>
            </a:r>
          </a:p>
        </p:txBody>
      </p:sp>
      <p:sp>
        <p:nvSpPr>
          <p:cNvPr id="2" name="TextBox 1">
            <a:extLst>
              <a:ext uri="{FF2B5EF4-FFF2-40B4-BE49-F238E27FC236}">
                <a16:creationId xmlns:a16="http://schemas.microsoft.com/office/drawing/2014/main" id="{9A8429C8-4436-3738-E909-1682B53B7E35}"/>
              </a:ext>
            </a:extLst>
          </p:cNvPr>
          <p:cNvSpPr txBox="1"/>
          <p:nvPr/>
        </p:nvSpPr>
        <p:spPr>
          <a:xfrm>
            <a:off x="80380" y="1120676"/>
            <a:ext cx="12111620" cy="461664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My position is something to be used for the good of my Father and his creation</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For my Father, I can empty myself of the recognition that I naturally and rightfully desire</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My obedience and humility have no boundaries</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Humbling myself is the path to exaltation</a:t>
            </a:r>
          </a:p>
        </p:txBody>
      </p:sp>
    </p:spTree>
    <p:custDataLst>
      <p:tags r:id="rId1"/>
    </p:custDataLst>
    <p:extLst>
      <p:ext uri="{BB962C8B-B14F-4D97-AF65-F5344CB8AC3E}">
        <p14:creationId xmlns:p14="http://schemas.microsoft.com/office/powerpoint/2010/main" val="22719857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764122" y="1939"/>
            <a:ext cx="8663783"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chemeClr val="bg1"/>
                </a:solidFill>
                <a:effectLst>
                  <a:glow rad="139700">
                    <a:schemeClr val="tx1"/>
                  </a:glow>
                </a:effectLst>
              </a:rPr>
              <a:t>What are the implications for us?</a:t>
            </a:r>
          </a:p>
        </p:txBody>
      </p:sp>
      <p:sp>
        <p:nvSpPr>
          <p:cNvPr id="2" name="TextBox 1">
            <a:extLst>
              <a:ext uri="{FF2B5EF4-FFF2-40B4-BE49-F238E27FC236}">
                <a16:creationId xmlns:a16="http://schemas.microsoft.com/office/drawing/2014/main" id="{2D011E7E-849A-7F9E-E295-C0BB2869CB29}"/>
              </a:ext>
            </a:extLst>
          </p:cNvPr>
          <p:cNvSpPr txBox="1"/>
          <p:nvPr/>
        </p:nvSpPr>
        <p:spPr>
          <a:xfrm>
            <a:off x="80380" y="911625"/>
            <a:ext cx="12111620" cy="144655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My position is something to be used for the good of my Father and his creation</a:t>
            </a:r>
          </a:p>
        </p:txBody>
      </p:sp>
      <p:sp>
        <p:nvSpPr>
          <p:cNvPr id="4" name="TextBox 3">
            <a:extLst>
              <a:ext uri="{FF2B5EF4-FFF2-40B4-BE49-F238E27FC236}">
                <a16:creationId xmlns:a16="http://schemas.microsoft.com/office/drawing/2014/main" id="{C334CECA-E8CC-D71E-E6B1-4EDE8EFDE960}"/>
              </a:ext>
            </a:extLst>
          </p:cNvPr>
          <p:cNvSpPr txBox="1"/>
          <p:nvPr/>
        </p:nvSpPr>
        <p:spPr>
          <a:xfrm>
            <a:off x="700375" y="2400155"/>
            <a:ext cx="11111873" cy="326243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Parents</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Spouses</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Leadership positions</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Citizenship positions</a:t>
            </a:r>
          </a:p>
        </p:txBody>
      </p:sp>
    </p:spTree>
    <p:custDataLst>
      <p:tags r:id="rId1"/>
    </p:custDataLst>
    <p:extLst>
      <p:ext uri="{BB962C8B-B14F-4D97-AF65-F5344CB8AC3E}">
        <p14:creationId xmlns:p14="http://schemas.microsoft.com/office/powerpoint/2010/main" val="2069498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764122" y="1939"/>
            <a:ext cx="8663783"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chemeClr val="bg1"/>
                </a:solidFill>
                <a:effectLst>
                  <a:glow rad="139700">
                    <a:schemeClr val="tx1"/>
                  </a:glow>
                </a:effectLst>
              </a:rPr>
              <a:t>What are the implications for us?</a:t>
            </a:r>
          </a:p>
        </p:txBody>
      </p:sp>
      <p:sp>
        <p:nvSpPr>
          <p:cNvPr id="2" name="TextBox 1">
            <a:extLst>
              <a:ext uri="{FF2B5EF4-FFF2-40B4-BE49-F238E27FC236}">
                <a16:creationId xmlns:a16="http://schemas.microsoft.com/office/drawing/2014/main" id="{2D011E7E-849A-7F9E-E295-C0BB2869CB29}"/>
              </a:ext>
            </a:extLst>
          </p:cNvPr>
          <p:cNvSpPr txBox="1"/>
          <p:nvPr/>
        </p:nvSpPr>
        <p:spPr>
          <a:xfrm>
            <a:off x="80380" y="911625"/>
            <a:ext cx="12111620" cy="144655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For my Father, I can empty myself of the recognition that I naturally and rightfully desire</a:t>
            </a:r>
          </a:p>
        </p:txBody>
      </p:sp>
      <p:sp>
        <p:nvSpPr>
          <p:cNvPr id="4" name="TextBox 3">
            <a:extLst>
              <a:ext uri="{FF2B5EF4-FFF2-40B4-BE49-F238E27FC236}">
                <a16:creationId xmlns:a16="http://schemas.microsoft.com/office/drawing/2014/main" id="{C334CECA-E8CC-D71E-E6B1-4EDE8EFDE960}"/>
              </a:ext>
            </a:extLst>
          </p:cNvPr>
          <p:cNvSpPr txBox="1"/>
          <p:nvPr/>
        </p:nvSpPr>
        <p:spPr>
          <a:xfrm>
            <a:off x="700375" y="2400155"/>
            <a:ext cx="11111873" cy="326243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From our children</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From our leadership</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From those under our leadership</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From locals in a culture different from ours</a:t>
            </a:r>
          </a:p>
        </p:txBody>
      </p:sp>
    </p:spTree>
    <p:custDataLst>
      <p:tags r:id="rId1"/>
    </p:custDataLst>
    <p:extLst>
      <p:ext uri="{BB962C8B-B14F-4D97-AF65-F5344CB8AC3E}">
        <p14:creationId xmlns:p14="http://schemas.microsoft.com/office/powerpoint/2010/main" val="1719307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698432" y="549682"/>
            <a:ext cx="10795135" cy="1015663"/>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6000" dirty="0">
                <a:solidFill>
                  <a:schemeClr val="bg1"/>
                </a:solidFill>
                <a:effectLst>
                  <a:glow rad="139700">
                    <a:schemeClr val="tx1"/>
                  </a:glow>
                </a:effectLst>
              </a:rPr>
              <a:t>Lives Worthy of the Gospel (1:27)</a:t>
            </a:r>
          </a:p>
        </p:txBody>
      </p:sp>
      <p:sp>
        <p:nvSpPr>
          <p:cNvPr id="2" name="TextBox 1">
            <a:extLst>
              <a:ext uri="{FF2B5EF4-FFF2-40B4-BE49-F238E27FC236}">
                <a16:creationId xmlns:a16="http://schemas.microsoft.com/office/drawing/2014/main" id="{7DC6EBA3-EE04-499B-B324-AB8CD1E2786B}"/>
              </a:ext>
            </a:extLst>
          </p:cNvPr>
          <p:cNvSpPr txBox="1"/>
          <p:nvPr/>
        </p:nvSpPr>
        <p:spPr>
          <a:xfrm>
            <a:off x="698432" y="3057510"/>
            <a:ext cx="11115083" cy="2539157"/>
          </a:xfrm>
          <a:prstGeom prst="rect">
            <a:avLst/>
          </a:prstGeom>
          <a:noFill/>
        </p:spPr>
        <p:txBody>
          <a:bodyPr wrap="square" rtlCol="0">
            <a:spAutoFit/>
          </a:bodyPr>
          <a:lstStyle/>
          <a:p>
            <a:pPr marL="685800" indent="-685800">
              <a:spcAft>
                <a:spcPts val="1800"/>
              </a:spcAft>
              <a:buFont typeface="Arial" panose="020B0604020202020204" pitchFamily="34" charset="0"/>
              <a:buChar char="•"/>
            </a:pPr>
            <a:r>
              <a:rPr lang="en-US" sz="4800" b="1" dirty="0">
                <a:solidFill>
                  <a:schemeClr val="bg1"/>
                </a:solidFill>
                <a:effectLst>
                  <a:glow rad="139700">
                    <a:schemeClr val="tx1"/>
                  </a:glow>
                </a:effectLst>
                <a:latin typeface="Calibri" panose="020F0502020204030204" pitchFamily="34" charset="0"/>
                <a:cs typeface="Calibri" panose="020F0502020204030204" pitchFamily="34" charset="0"/>
              </a:rPr>
              <a:t>How we relate with the unbelieving world (1:27-30)</a:t>
            </a:r>
          </a:p>
          <a:p>
            <a:pPr marL="685800" indent="-685800">
              <a:buFont typeface="Arial" panose="020B0604020202020204" pitchFamily="34" charset="0"/>
              <a:buChar char="•"/>
            </a:pPr>
            <a:r>
              <a:rPr lang="en-US" sz="4800" b="1" dirty="0">
                <a:solidFill>
                  <a:schemeClr val="bg1"/>
                </a:solidFill>
                <a:effectLst>
                  <a:glow rad="139700">
                    <a:schemeClr val="tx1"/>
                  </a:glow>
                </a:effectLst>
                <a:latin typeface="Calibri" panose="020F0502020204030204" pitchFamily="34" charset="0"/>
                <a:cs typeface="Calibri" panose="020F0502020204030204" pitchFamily="34" charset="0"/>
              </a:rPr>
              <a:t>How we relate with believers (2:1-4)</a:t>
            </a:r>
          </a:p>
        </p:txBody>
      </p:sp>
    </p:spTree>
    <p:custDataLst>
      <p:tags r:id="rId1"/>
    </p:custDataLst>
    <p:extLst>
      <p:ext uri="{BB962C8B-B14F-4D97-AF65-F5344CB8AC3E}">
        <p14:creationId xmlns:p14="http://schemas.microsoft.com/office/powerpoint/2010/main" val="4044542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764122" y="1939"/>
            <a:ext cx="8663783"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chemeClr val="bg1"/>
                </a:solidFill>
                <a:effectLst>
                  <a:glow rad="139700">
                    <a:schemeClr val="tx1"/>
                  </a:glow>
                </a:effectLst>
              </a:rPr>
              <a:t>What are the implications for us?</a:t>
            </a:r>
          </a:p>
        </p:txBody>
      </p:sp>
      <p:sp>
        <p:nvSpPr>
          <p:cNvPr id="2" name="TextBox 1">
            <a:extLst>
              <a:ext uri="{FF2B5EF4-FFF2-40B4-BE49-F238E27FC236}">
                <a16:creationId xmlns:a16="http://schemas.microsoft.com/office/drawing/2014/main" id="{2D011E7E-849A-7F9E-E295-C0BB2869CB29}"/>
              </a:ext>
            </a:extLst>
          </p:cNvPr>
          <p:cNvSpPr txBox="1"/>
          <p:nvPr/>
        </p:nvSpPr>
        <p:spPr>
          <a:xfrm>
            <a:off x="80380" y="911625"/>
            <a:ext cx="11731868" cy="144655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My obedience and humility have no boundaries</a:t>
            </a:r>
          </a:p>
        </p:txBody>
      </p:sp>
      <p:sp>
        <p:nvSpPr>
          <p:cNvPr id="4" name="TextBox 3">
            <a:extLst>
              <a:ext uri="{FF2B5EF4-FFF2-40B4-BE49-F238E27FC236}">
                <a16:creationId xmlns:a16="http://schemas.microsoft.com/office/drawing/2014/main" id="{C334CECA-E8CC-D71E-E6B1-4EDE8EFDE960}"/>
              </a:ext>
            </a:extLst>
          </p:cNvPr>
          <p:cNvSpPr txBox="1"/>
          <p:nvPr/>
        </p:nvSpPr>
        <p:spPr>
          <a:xfrm>
            <a:off x="700375" y="2684968"/>
            <a:ext cx="11111873" cy="227754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Relationships where we are having conflict</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Submitting to leadership we feel is incompetent</a:t>
            </a:r>
          </a:p>
        </p:txBody>
      </p:sp>
    </p:spTree>
    <p:custDataLst>
      <p:tags r:id="rId1"/>
    </p:custDataLst>
    <p:extLst>
      <p:ext uri="{BB962C8B-B14F-4D97-AF65-F5344CB8AC3E}">
        <p14:creationId xmlns:p14="http://schemas.microsoft.com/office/powerpoint/2010/main" val="74059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1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764122" y="1939"/>
            <a:ext cx="8663783"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chemeClr val="bg1"/>
                </a:solidFill>
                <a:effectLst>
                  <a:glow rad="139700">
                    <a:schemeClr val="tx1"/>
                  </a:glow>
                </a:effectLst>
              </a:rPr>
              <a:t>What are the implications for us?</a:t>
            </a:r>
          </a:p>
        </p:txBody>
      </p:sp>
      <p:sp>
        <p:nvSpPr>
          <p:cNvPr id="2" name="TextBox 1">
            <a:extLst>
              <a:ext uri="{FF2B5EF4-FFF2-40B4-BE49-F238E27FC236}">
                <a16:creationId xmlns:a16="http://schemas.microsoft.com/office/drawing/2014/main" id="{2D011E7E-849A-7F9E-E295-C0BB2869CB29}"/>
              </a:ext>
            </a:extLst>
          </p:cNvPr>
          <p:cNvSpPr txBox="1"/>
          <p:nvPr/>
        </p:nvSpPr>
        <p:spPr>
          <a:xfrm>
            <a:off x="80380" y="1511227"/>
            <a:ext cx="11731868"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Humbling myself is the path to exaltation</a:t>
            </a:r>
          </a:p>
        </p:txBody>
      </p:sp>
      <p:sp>
        <p:nvSpPr>
          <p:cNvPr id="4" name="TextBox 3">
            <a:extLst>
              <a:ext uri="{FF2B5EF4-FFF2-40B4-BE49-F238E27FC236}">
                <a16:creationId xmlns:a16="http://schemas.microsoft.com/office/drawing/2014/main" id="{C334CECA-E8CC-D71E-E6B1-4EDE8EFDE960}"/>
              </a:ext>
            </a:extLst>
          </p:cNvPr>
          <p:cNvSpPr txBox="1"/>
          <p:nvPr/>
        </p:nvSpPr>
        <p:spPr>
          <a:xfrm>
            <a:off x="700375" y="2684968"/>
            <a:ext cx="11111873" cy="160043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People to whom I need to </a:t>
            </a:r>
            <a:r>
              <a:rPr lang="en-US" sz="4400">
                <a:solidFill>
                  <a:schemeClr val="bg1"/>
                </a:solidFill>
                <a:effectLst>
                  <a:glow rad="139700">
                    <a:schemeClr val="tx1"/>
                  </a:glow>
                </a:effectLst>
              </a:rPr>
              <a:t>humble myself</a:t>
            </a:r>
            <a:endParaRPr lang="en-US" sz="4400" dirty="0">
              <a:solidFill>
                <a:schemeClr val="bg1"/>
              </a:solidFill>
              <a:effectLst>
                <a:glow rad="139700">
                  <a:schemeClr val="tx1"/>
                </a:glow>
              </a:effectLst>
            </a:endParaRP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Situations I need to stop fighting to control</a:t>
            </a:r>
          </a:p>
        </p:txBody>
      </p:sp>
    </p:spTree>
    <p:custDataLst>
      <p:tags r:id="rId1"/>
    </p:custDataLst>
    <p:extLst>
      <p:ext uri="{BB962C8B-B14F-4D97-AF65-F5344CB8AC3E}">
        <p14:creationId xmlns:p14="http://schemas.microsoft.com/office/powerpoint/2010/main" val="1730283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321306" y="31919"/>
            <a:ext cx="9549410"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chemeClr val="bg1"/>
                </a:solidFill>
                <a:effectLst>
                  <a:glow rad="139700">
                    <a:schemeClr val="tx1"/>
                  </a:glow>
                </a:effectLst>
              </a:rPr>
              <a:t>Summarizing the Attitude of Christ…</a:t>
            </a:r>
          </a:p>
        </p:txBody>
      </p:sp>
      <p:sp>
        <p:nvSpPr>
          <p:cNvPr id="2" name="TextBox 1">
            <a:extLst>
              <a:ext uri="{FF2B5EF4-FFF2-40B4-BE49-F238E27FC236}">
                <a16:creationId xmlns:a16="http://schemas.microsoft.com/office/drawing/2014/main" id="{9A8429C8-4436-3738-E909-1682B53B7E35}"/>
              </a:ext>
            </a:extLst>
          </p:cNvPr>
          <p:cNvSpPr txBox="1"/>
          <p:nvPr/>
        </p:nvSpPr>
        <p:spPr>
          <a:xfrm>
            <a:off x="80380" y="1120676"/>
            <a:ext cx="12111620" cy="461664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My position is something to be used for the good of my Father and his creation</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For my Father, I can empty myself of the recognition that I naturally and rightfully desire</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My obedience and humility have no boundaries</a:t>
            </a:r>
          </a:p>
          <a:p>
            <a:pPr marL="571500" indent="-571500" algn="l">
              <a:spcAft>
                <a:spcPts val="1200"/>
              </a:spcAft>
              <a:buFont typeface="Arial" panose="020B0604020202020204" pitchFamily="34" charset="0"/>
              <a:buChar char="•"/>
            </a:pPr>
            <a:r>
              <a:rPr lang="en-US" sz="4400" dirty="0">
                <a:solidFill>
                  <a:schemeClr val="bg1"/>
                </a:solidFill>
                <a:effectLst>
                  <a:glow rad="139700">
                    <a:schemeClr val="tx1"/>
                  </a:glow>
                </a:effectLst>
              </a:rPr>
              <a:t>Humbling myself is the path to exaltation</a:t>
            </a:r>
          </a:p>
        </p:txBody>
      </p:sp>
    </p:spTree>
    <p:custDataLst>
      <p:tags r:id="rId1"/>
    </p:custDataLst>
    <p:extLst>
      <p:ext uri="{BB962C8B-B14F-4D97-AF65-F5344CB8AC3E}">
        <p14:creationId xmlns:p14="http://schemas.microsoft.com/office/powerpoint/2010/main" val="1040879723"/>
      </p:ext>
    </p:extLst>
  </p:cSld>
  <p:clrMapOvr>
    <a:masterClrMapping/>
  </p:clrMapOvr>
  <p:transition spd="slow">
    <p:wipe/>
  </p:transition>
  <p:extLst>
    <p:ext uri="{E180D4A7-C9FB-4DFB-919C-405C955672EB}">
      <p14:showEvtLst xmlns:p14="http://schemas.microsoft.com/office/powerpoint/2010/main">
        <p14:playEvt time="19" objId="3"/>
      </p14:showEvtLst>
    </p:ext>
  </p:extLst>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group of people standing on a beach looking at the sunset&#10;&#10;Description automatically generated with medium confidence">
            <a:extLst>
              <a:ext uri="{FF2B5EF4-FFF2-40B4-BE49-F238E27FC236}">
                <a16:creationId xmlns:a16="http://schemas.microsoft.com/office/drawing/2014/main" id="{56BA1E7B-6211-9B06-AC5C-6A39EE499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B07B990-61B4-4BE6-AEC4-DF9E623334A6}"/>
              </a:ext>
            </a:extLst>
          </p:cNvPr>
          <p:cNvSpPr txBox="1"/>
          <p:nvPr/>
        </p:nvSpPr>
        <p:spPr>
          <a:xfrm>
            <a:off x="4962516" y="2070581"/>
            <a:ext cx="2266967"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chemeClr val="bg1"/>
                </a:solidFill>
                <a:effectLst>
                  <a:glow rad="139700">
                    <a:schemeClr val="tx1"/>
                  </a:glow>
                </a:effectLst>
              </a:rPr>
              <a:t>Unity</a:t>
            </a:r>
          </a:p>
        </p:txBody>
      </p:sp>
    </p:spTree>
    <p:custDataLst>
      <p:tags r:id="rId1"/>
    </p:custDataLst>
    <p:extLst>
      <p:ext uri="{BB962C8B-B14F-4D97-AF65-F5344CB8AC3E}">
        <p14:creationId xmlns:p14="http://schemas.microsoft.com/office/powerpoint/2010/main" val="3508186355"/>
      </p:ext>
    </p:extLst>
  </p:cSld>
  <p:clrMapOvr>
    <a:masterClrMapping/>
  </p:clrMapOvr>
  <p:transition spd="slow">
    <p:push dir="u"/>
  </p:transition>
  <p:extLst>
    <p:ext uri="{E180D4A7-C9FB-4DFB-919C-405C955672EB}">
      <p14:showEvtLst xmlns:p14="http://schemas.microsoft.com/office/powerpoint/2010/main">
        <p14:playEvt time="19" objId="3"/>
      </p14:showEvtLst>
    </p:ext>
  </p:extLs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46220272"/>
      </p:ext>
    </p:extLst>
  </p:cSld>
  <p:clrMapOvr>
    <a:masterClrMapping/>
  </p:clrMapOvr>
  <mc:AlternateContent xmlns:mc="http://schemas.openxmlformats.org/markup-compatibility/2006" xmlns:p14="http://schemas.microsoft.com/office/powerpoint/2010/main">
    <mc:Choice Requires="p14">
      <p:transition spd="slow" p14:dur="3000" advTm="57662">
        <p:fade/>
      </p:transition>
    </mc:Choice>
    <mc:Fallback xmlns="">
      <p:transition spd="slow" advTm="57662">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a:t>
            </a:r>
            <a:r>
              <a:rPr kumimoji="0" lang="en-US" sz="4267" b="1" i="0" u="none" strike="noStrike" kern="1200" cap="none" spc="0" normalizeH="0" baseline="0" noProof="0">
                <a:ln>
                  <a:noFill/>
                </a:ln>
                <a:solidFill>
                  <a:srgbClr val="FFFFFF"/>
                </a:solidFill>
                <a:effectLst/>
                <a:uLnTx/>
                <a:uFillTx/>
                <a:latin typeface="Arial" charset="0"/>
                <a:ea typeface="ＭＳ Ｐゴシック" charset="0"/>
                <a:cs typeface="Arial" charset="0"/>
              </a:rPr>
              <a:t>presentation for </a:t>
            </a: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583986" y="549682"/>
            <a:ext cx="11024045" cy="1015663"/>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6000" dirty="0">
                <a:solidFill>
                  <a:schemeClr val="bg1"/>
                </a:solidFill>
                <a:effectLst>
                  <a:glow rad="139700">
                    <a:schemeClr val="tx1"/>
                  </a:glow>
                </a:effectLst>
              </a:rPr>
              <a:t>Relating with Our Fellow Believers</a:t>
            </a:r>
          </a:p>
        </p:txBody>
      </p:sp>
      <p:sp>
        <p:nvSpPr>
          <p:cNvPr id="2" name="TextBox 1">
            <a:extLst>
              <a:ext uri="{FF2B5EF4-FFF2-40B4-BE49-F238E27FC236}">
                <a16:creationId xmlns:a16="http://schemas.microsoft.com/office/drawing/2014/main" id="{7DC6EBA3-EE04-499B-B324-AB8CD1E2786B}"/>
              </a:ext>
            </a:extLst>
          </p:cNvPr>
          <p:cNvSpPr txBox="1"/>
          <p:nvPr/>
        </p:nvSpPr>
        <p:spPr>
          <a:xfrm>
            <a:off x="492948" y="1963309"/>
            <a:ext cx="11115083" cy="3185487"/>
          </a:xfrm>
          <a:prstGeom prst="rect">
            <a:avLst/>
          </a:prstGeom>
          <a:noFill/>
        </p:spPr>
        <p:txBody>
          <a:bodyPr wrap="square" rtlCol="0">
            <a:spAutoFit/>
          </a:bodyPr>
          <a:lstStyle/>
          <a:p>
            <a:pPr algn="ctr">
              <a:spcAft>
                <a:spcPts val="1800"/>
              </a:spcAft>
            </a:pPr>
            <a:r>
              <a:rPr lang="en-US" sz="5400" b="1" dirty="0">
                <a:solidFill>
                  <a:srgbClr val="FFFF00"/>
                </a:solidFill>
                <a:effectLst>
                  <a:glow rad="139700">
                    <a:schemeClr val="tx1"/>
                  </a:glow>
                </a:effectLst>
                <a:latin typeface="Calibri" panose="020F0502020204030204" pitchFamily="34" charset="0"/>
                <a:cs typeface="Calibri" panose="020F0502020204030204" pitchFamily="34" charset="0"/>
              </a:rPr>
              <a:t>A call to unity!</a:t>
            </a:r>
          </a:p>
          <a:p>
            <a:pPr>
              <a:spcAft>
                <a:spcPts val="1800"/>
              </a:spcAft>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“Make my joy complete by being like-minded, having the same love, being one in spirit and purpose.”       Philippians 2:2</a:t>
            </a:r>
          </a:p>
        </p:txBody>
      </p:sp>
    </p:spTree>
    <p:custDataLst>
      <p:tags r:id="rId1"/>
    </p:custDataLst>
    <p:extLst>
      <p:ext uri="{BB962C8B-B14F-4D97-AF65-F5344CB8AC3E}">
        <p14:creationId xmlns:p14="http://schemas.microsoft.com/office/powerpoint/2010/main" val="1754664367"/>
      </p:ext>
    </p:extLst>
  </p:cSld>
  <p:clrMapOvr>
    <a:masterClrMapping/>
  </p:clrMapOvr>
  <p:transition spd="slow">
    <p:wipe/>
  </p:transition>
  <p:extLst>
    <p:ext uri="{E180D4A7-C9FB-4DFB-919C-405C955672EB}">
      <p14:showEvtLst xmlns:p14="http://schemas.microsoft.com/office/powerpoint/2010/main">
        <p14:playEvt time="19"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583986" y="549682"/>
            <a:ext cx="11024045" cy="1015663"/>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6000" dirty="0">
                <a:solidFill>
                  <a:schemeClr val="bg1"/>
                </a:solidFill>
                <a:effectLst>
                  <a:glow rad="139700">
                    <a:schemeClr val="tx1"/>
                  </a:glow>
                </a:effectLst>
              </a:rPr>
              <a:t>Relating with Our Fellow Believers</a:t>
            </a:r>
          </a:p>
        </p:txBody>
      </p:sp>
      <p:sp>
        <p:nvSpPr>
          <p:cNvPr id="2" name="TextBox 1">
            <a:extLst>
              <a:ext uri="{FF2B5EF4-FFF2-40B4-BE49-F238E27FC236}">
                <a16:creationId xmlns:a16="http://schemas.microsoft.com/office/drawing/2014/main" id="{7DC6EBA3-EE04-499B-B324-AB8CD1E2786B}"/>
              </a:ext>
            </a:extLst>
          </p:cNvPr>
          <p:cNvSpPr txBox="1"/>
          <p:nvPr/>
        </p:nvSpPr>
        <p:spPr>
          <a:xfrm>
            <a:off x="831959" y="1903348"/>
            <a:ext cx="11115083" cy="4370427"/>
          </a:xfrm>
          <a:prstGeom prst="rect">
            <a:avLst/>
          </a:prstGeom>
          <a:noFill/>
        </p:spPr>
        <p:txBody>
          <a:bodyPr wrap="square" rtlCol="0">
            <a:spAutoFit/>
          </a:bodyPr>
          <a:lstStyle/>
          <a:p>
            <a:pPr>
              <a:spcAft>
                <a:spcPts val="1800"/>
              </a:spcAft>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Do nothing out of selfish ambition or vain conceit, </a:t>
            </a:r>
            <a:r>
              <a:rPr lang="en-US" sz="4400" b="1" dirty="0">
                <a:solidFill>
                  <a:srgbClr val="FFFF00"/>
                </a:solidFill>
                <a:effectLst>
                  <a:glow rad="139700">
                    <a:schemeClr val="tx1"/>
                  </a:glow>
                </a:effectLst>
                <a:latin typeface="Calibri" panose="020F0502020204030204" pitchFamily="34" charset="0"/>
                <a:cs typeface="Calibri" panose="020F0502020204030204" pitchFamily="34" charset="0"/>
              </a:rPr>
              <a:t>but in humility consider others better than yourselves </a:t>
            </a: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(2:3)</a:t>
            </a:r>
          </a:p>
          <a:p>
            <a:pPr>
              <a:spcAft>
                <a:spcPts val="1800"/>
              </a:spcAft>
            </a:pPr>
            <a:endParaRPr lang="en-US" sz="4400" b="1" dirty="0">
              <a:solidFill>
                <a:schemeClr val="bg1"/>
              </a:solidFill>
              <a:effectLst>
                <a:glow rad="139700">
                  <a:schemeClr val="tx1"/>
                </a:glow>
              </a:effectLst>
              <a:latin typeface="Calibri" panose="020F0502020204030204" pitchFamily="34" charset="0"/>
              <a:cs typeface="Calibri" panose="020F0502020204030204" pitchFamily="34" charset="0"/>
            </a:endParaRPr>
          </a:p>
          <a:p>
            <a:pPr algn="ctr">
              <a:spcAft>
                <a:spcPts val="1800"/>
              </a:spcAft>
            </a:pPr>
            <a:r>
              <a:rPr lang="en-US" sz="7200" b="1" dirty="0">
                <a:solidFill>
                  <a:srgbClr val="FFFF00"/>
                </a:solidFill>
                <a:effectLst>
                  <a:glow rad="139700">
                    <a:schemeClr val="tx1"/>
                  </a:glow>
                </a:effectLst>
                <a:latin typeface="Calibri" panose="020F0502020204030204" pitchFamily="34" charset="0"/>
                <a:cs typeface="Calibri" panose="020F0502020204030204" pitchFamily="34" charset="0"/>
              </a:rPr>
              <a:t>Humility!</a:t>
            </a:r>
          </a:p>
        </p:txBody>
      </p:sp>
    </p:spTree>
    <p:custDataLst>
      <p:tags r:id="rId1"/>
    </p:custDataLst>
    <p:extLst>
      <p:ext uri="{BB962C8B-B14F-4D97-AF65-F5344CB8AC3E}">
        <p14:creationId xmlns:p14="http://schemas.microsoft.com/office/powerpoint/2010/main" val="9483316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600767" y="117693"/>
            <a:ext cx="11024045" cy="1015663"/>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6000" dirty="0">
                <a:solidFill>
                  <a:schemeClr val="bg1"/>
                </a:solidFill>
                <a:effectLst>
                  <a:glow rad="139700">
                    <a:schemeClr val="tx1"/>
                  </a:glow>
                </a:effectLst>
              </a:rPr>
              <a:t>Relating with Our Fellow Believers</a:t>
            </a:r>
          </a:p>
        </p:txBody>
      </p:sp>
      <p:sp>
        <p:nvSpPr>
          <p:cNvPr id="2" name="TextBox 1">
            <a:extLst>
              <a:ext uri="{FF2B5EF4-FFF2-40B4-BE49-F238E27FC236}">
                <a16:creationId xmlns:a16="http://schemas.microsoft.com/office/drawing/2014/main" id="{7DC6EBA3-EE04-499B-B324-AB8CD1E2786B}"/>
              </a:ext>
            </a:extLst>
          </p:cNvPr>
          <p:cNvSpPr txBox="1"/>
          <p:nvPr/>
        </p:nvSpPr>
        <p:spPr>
          <a:xfrm>
            <a:off x="402957" y="1563414"/>
            <a:ext cx="11482092" cy="3693319"/>
          </a:xfrm>
          <a:prstGeom prst="rect">
            <a:avLst/>
          </a:prstGeom>
          <a:noFill/>
        </p:spPr>
        <p:txBody>
          <a:bodyPr wrap="square" rtlCol="0">
            <a:spAutoFit/>
          </a:bodyPr>
          <a:lstStyle/>
          <a:p>
            <a:pPr>
              <a:spcAft>
                <a:spcPts val="1800"/>
              </a:spcAft>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Let each of you look </a:t>
            </a:r>
            <a:r>
              <a:rPr lang="en-US" sz="4400" b="1" dirty="0">
                <a:solidFill>
                  <a:srgbClr val="FFFF00"/>
                </a:solidFill>
                <a:effectLst>
                  <a:glow rad="139700">
                    <a:schemeClr val="tx1"/>
                  </a:glow>
                </a:effectLst>
                <a:latin typeface="Calibri" panose="020F0502020204030204" pitchFamily="34" charset="0"/>
                <a:cs typeface="Calibri" panose="020F0502020204030204" pitchFamily="34" charset="0"/>
              </a:rPr>
              <a:t>not only to your own interests, but also to the interests of others </a:t>
            </a: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(2:4) </a:t>
            </a:r>
          </a:p>
          <a:p>
            <a:pPr>
              <a:spcAft>
                <a:spcPts val="1800"/>
              </a:spcAft>
            </a:pPr>
            <a:endParaRPr lang="en-US" sz="4400" b="1" dirty="0">
              <a:solidFill>
                <a:schemeClr val="bg1"/>
              </a:solidFill>
              <a:effectLst>
                <a:glow rad="139700">
                  <a:schemeClr val="tx1"/>
                </a:glow>
              </a:effectLst>
              <a:latin typeface="Calibri" panose="020F0502020204030204" pitchFamily="34" charset="0"/>
              <a:cs typeface="Calibri" panose="020F0502020204030204" pitchFamily="34" charset="0"/>
            </a:endParaRPr>
          </a:p>
          <a:p>
            <a:pPr algn="ctr">
              <a:spcAft>
                <a:spcPts val="1800"/>
              </a:spcAft>
            </a:pPr>
            <a:r>
              <a:rPr lang="en-US" sz="7200" b="1" dirty="0">
                <a:solidFill>
                  <a:srgbClr val="FFFF00"/>
                </a:solidFill>
                <a:effectLst>
                  <a:glow rad="139700">
                    <a:schemeClr val="tx1"/>
                  </a:glow>
                </a:effectLst>
                <a:latin typeface="Calibri" panose="020F0502020204030204" pitchFamily="34" charset="0"/>
                <a:cs typeface="Calibri" panose="020F0502020204030204" pitchFamily="34" charset="0"/>
              </a:rPr>
              <a:t>Selflessness!</a:t>
            </a:r>
          </a:p>
        </p:txBody>
      </p:sp>
    </p:spTree>
    <p:custDataLst>
      <p:tags r:id="rId1"/>
    </p:custDataLst>
    <p:extLst>
      <p:ext uri="{BB962C8B-B14F-4D97-AF65-F5344CB8AC3E}">
        <p14:creationId xmlns:p14="http://schemas.microsoft.com/office/powerpoint/2010/main" val="171385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348546" y="121859"/>
            <a:ext cx="9494907" cy="1015663"/>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6000" dirty="0">
                <a:solidFill>
                  <a:schemeClr val="bg1"/>
                </a:solidFill>
                <a:effectLst>
                  <a:glow rad="139700">
                    <a:schemeClr val="tx1"/>
                  </a:glow>
                </a:effectLst>
              </a:rPr>
              <a:t>Purpose of Philippians 2:5-11</a:t>
            </a:r>
          </a:p>
        </p:txBody>
      </p:sp>
      <p:sp>
        <p:nvSpPr>
          <p:cNvPr id="2" name="TextBox 1">
            <a:extLst>
              <a:ext uri="{FF2B5EF4-FFF2-40B4-BE49-F238E27FC236}">
                <a16:creationId xmlns:a16="http://schemas.microsoft.com/office/drawing/2014/main" id="{7DC6EBA3-EE04-499B-B324-AB8CD1E2786B}"/>
              </a:ext>
            </a:extLst>
          </p:cNvPr>
          <p:cNvSpPr txBox="1"/>
          <p:nvPr/>
        </p:nvSpPr>
        <p:spPr>
          <a:xfrm>
            <a:off x="1223729" y="3219695"/>
            <a:ext cx="9194435" cy="1800493"/>
          </a:xfrm>
          <a:prstGeom prst="rect">
            <a:avLst/>
          </a:prstGeom>
          <a:noFill/>
        </p:spPr>
        <p:txBody>
          <a:bodyPr wrap="square" rtlCol="0">
            <a:spAutoFit/>
          </a:bodyPr>
          <a:lstStyle/>
          <a:p>
            <a:pPr marL="685800" indent="-685800">
              <a:spcAft>
                <a:spcPts val="1800"/>
              </a:spcAft>
              <a:buFont typeface="Arial" panose="020B0604020202020204" pitchFamily="34" charset="0"/>
              <a:buChar char="•"/>
            </a:pPr>
            <a:r>
              <a:rPr lang="en-US" sz="4800" b="1" dirty="0">
                <a:solidFill>
                  <a:schemeClr val="bg1"/>
                </a:solidFill>
                <a:effectLst>
                  <a:glow rad="139700">
                    <a:schemeClr val="tx1"/>
                  </a:glow>
                </a:effectLst>
                <a:latin typeface="Calibri" panose="020F0502020204030204" pitchFamily="34" charset="0"/>
                <a:cs typeface="Calibri" panose="020F0502020204030204" pitchFamily="34" charset="0"/>
              </a:rPr>
              <a:t>Humility</a:t>
            </a:r>
            <a:endParaRPr lang="en-US" sz="4800" b="1" dirty="0">
              <a:solidFill>
                <a:srgbClr val="FFFF00"/>
              </a:solidFill>
              <a:effectLst>
                <a:glow rad="139700">
                  <a:schemeClr val="tx1"/>
                </a:glow>
              </a:effectLst>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en-US" sz="4800" b="1" dirty="0">
                <a:solidFill>
                  <a:schemeClr val="bg1"/>
                </a:solidFill>
                <a:effectLst>
                  <a:glow rad="139700">
                    <a:schemeClr val="tx1"/>
                  </a:glow>
                </a:effectLst>
                <a:latin typeface="Calibri" panose="020F0502020204030204" pitchFamily="34" charset="0"/>
                <a:cs typeface="Calibri" panose="020F0502020204030204" pitchFamily="34" charset="0"/>
              </a:rPr>
              <a:t>Selflessness</a:t>
            </a:r>
            <a:endParaRPr lang="en-US" sz="4800" b="1" dirty="0">
              <a:solidFill>
                <a:srgbClr val="FFFF00"/>
              </a:solidFill>
              <a:effectLst>
                <a:glow rad="139700">
                  <a:schemeClr val="tx1"/>
                </a:glo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186852A-9291-77BF-74E8-AFC78C8A555E}"/>
              </a:ext>
            </a:extLst>
          </p:cNvPr>
          <p:cNvSpPr txBox="1"/>
          <p:nvPr/>
        </p:nvSpPr>
        <p:spPr>
          <a:xfrm>
            <a:off x="805911" y="1266746"/>
            <a:ext cx="10811466" cy="156966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800" dirty="0">
                <a:solidFill>
                  <a:srgbClr val="FFFF00"/>
                </a:solidFill>
                <a:effectLst>
                  <a:glow rad="139700">
                    <a:schemeClr val="tx1"/>
                  </a:glow>
                </a:effectLst>
              </a:rPr>
              <a:t>Paul wanted to show how Jesus himself exemplified these attitudes:</a:t>
            </a:r>
          </a:p>
        </p:txBody>
      </p:sp>
    </p:spTree>
    <p:custDataLst>
      <p:tags r:id="rId1"/>
    </p:custDataLst>
    <p:extLst>
      <p:ext uri="{BB962C8B-B14F-4D97-AF65-F5344CB8AC3E}">
        <p14:creationId xmlns:p14="http://schemas.microsoft.com/office/powerpoint/2010/main" val="1169694483"/>
      </p:ext>
    </p:extLst>
  </p:cSld>
  <p:clrMapOvr>
    <a:masterClrMapping/>
  </p:clrMapOvr>
  <p:transition spd="slow">
    <p:wipe/>
  </p:transition>
  <p:extLst>
    <p:ext uri="{E180D4A7-C9FB-4DFB-919C-405C955672EB}">
      <p14:showEvtLst xmlns:p14="http://schemas.microsoft.com/office/powerpoint/2010/main">
        <p14:playEvt time="19"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9152B5-6CE1-3206-5D16-9CB6D7D03162}"/>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0999" y="389586"/>
            <a:ext cx="11430000" cy="618630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baseline="30000" dirty="0">
                <a:solidFill>
                  <a:schemeClr val="bg1"/>
                </a:solidFill>
                <a:effectLst>
                  <a:glow rad="139700">
                    <a:schemeClr val="tx1"/>
                  </a:glow>
                </a:effectLst>
              </a:rPr>
              <a:t>5</a:t>
            </a:r>
            <a:r>
              <a:rPr lang="en-US" sz="4400" dirty="0">
                <a:solidFill>
                  <a:schemeClr val="bg1"/>
                </a:solidFill>
                <a:effectLst>
                  <a:glow rad="139700">
                    <a:schemeClr val="tx1"/>
                  </a:glow>
                </a:effectLst>
              </a:rPr>
              <a:t> Your attitude should be like that of Christ Jesus </a:t>
            </a:r>
            <a:r>
              <a:rPr lang="en-US" sz="4400" baseline="30000" dirty="0">
                <a:solidFill>
                  <a:schemeClr val="bg1"/>
                </a:solidFill>
                <a:effectLst>
                  <a:glow rad="139700">
                    <a:schemeClr val="tx1"/>
                  </a:glow>
                </a:effectLst>
              </a:rPr>
              <a:t>6</a:t>
            </a:r>
            <a:r>
              <a:rPr lang="en-US" sz="4400" dirty="0">
                <a:solidFill>
                  <a:schemeClr val="bg1"/>
                </a:solidFill>
                <a:effectLst>
                  <a:glow rad="139700">
                    <a:schemeClr val="tx1"/>
                  </a:glow>
                </a:effectLst>
              </a:rPr>
              <a:t> Who, being in very nature God, did not consider equality with God something to be grasped, </a:t>
            </a:r>
            <a:r>
              <a:rPr lang="en-US" sz="4400" baseline="30000" dirty="0">
                <a:solidFill>
                  <a:schemeClr val="bg1"/>
                </a:solidFill>
                <a:effectLst>
                  <a:glow rad="139700">
                    <a:schemeClr val="tx1"/>
                  </a:glow>
                </a:effectLst>
              </a:rPr>
              <a:t>7</a:t>
            </a:r>
            <a:r>
              <a:rPr lang="en-US" sz="4400" dirty="0">
                <a:solidFill>
                  <a:schemeClr val="bg1"/>
                </a:solidFill>
                <a:effectLst>
                  <a:glow rad="139700">
                    <a:schemeClr val="tx1"/>
                  </a:glow>
                </a:effectLst>
              </a:rPr>
              <a:t> but made himself nothing, taking the very nature of a servant, being made in human likeness. </a:t>
            </a:r>
            <a:r>
              <a:rPr lang="en-US" sz="4400" baseline="30000" dirty="0">
                <a:solidFill>
                  <a:schemeClr val="bg1"/>
                </a:solidFill>
                <a:effectLst>
                  <a:glow rad="139700">
                    <a:schemeClr val="tx1"/>
                  </a:glow>
                </a:effectLst>
              </a:rPr>
              <a:t>8</a:t>
            </a:r>
            <a:r>
              <a:rPr lang="en-US" sz="4400" dirty="0">
                <a:solidFill>
                  <a:schemeClr val="bg1"/>
                </a:solidFill>
                <a:effectLst>
                  <a:glow rad="139700">
                    <a:schemeClr val="tx1"/>
                  </a:glow>
                </a:effectLst>
              </a:rPr>
              <a:t> And being found in appearance as a man, he humbled himself by becoming obedient to death — even death on a cross!</a:t>
            </a:r>
          </a:p>
          <a:p>
            <a:pPr algn="l"/>
            <a:r>
              <a:rPr lang="en-US" sz="4400" dirty="0">
                <a:solidFill>
                  <a:schemeClr val="bg1"/>
                </a:solidFill>
                <a:effectLst>
                  <a:glow rad="139700">
                    <a:schemeClr val="tx1"/>
                  </a:glow>
                </a:effectLst>
              </a:rPr>
              <a:t>                                         Philippians 2:5-8</a:t>
            </a:r>
          </a:p>
        </p:txBody>
      </p:sp>
    </p:spTree>
    <p:custDataLst>
      <p:tags r:id="rId1"/>
    </p:custDataLst>
    <p:extLst>
      <p:ext uri="{BB962C8B-B14F-4D97-AF65-F5344CB8AC3E}">
        <p14:creationId xmlns:p14="http://schemas.microsoft.com/office/powerpoint/2010/main" val="30528946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2&quot;&gt;&lt;property id=&quot;20148&quot; value=&quot;5&quot;/&gt;&lt;property id=&quot;20300&quot; value=&quot;Slide 2&quot;/&gt;&lt;property id=&quot;20307&quot; value=&quot;257&quot;/&gt;&lt;/object&gt;&lt;object type=&quot;3&quot; unique_id=&quot;10112&quot;&gt;&lt;property id=&quot;20148&quot; value=&quot;5&quot;/&gt;&lt;property id=&quot;20300&quot; value=&quot;Slide 3&quot;/&gt;&lt;property id=&quot;20307&quot; value=&quot;259&quot;/&gt;&lt;/object&gt;&lt;object type=&quot;3&quot; unique_id=&quot;10164&quot;&gt;&lt;property id=&quot;20148&quot; value=&quot;5&quot;/&gt;&lt;property id=&quot;20300&quot; value=&quot;Slide 4&quot;/&gt;&lt;property id=&quot;20307&quot; value=&quot;260&quot;/&gt;&lt;/object&gt;&lt;object type=&quot;3&quot; unique_id=&quot;10195&quot;&gt;&lt;property id=&quot;20148&quot; value=&quot;5&quot;/&gt;&lt;property id=&quot;20300&quot; value=&quot;Slide 5&quot;/&gt;&lt;property id=&quot;20307&quot; value=&quot;261&quot;/&gt;&lt;/object&gt;&lt;object type=&quot;3&quot; unique_id=&quot;18570&quot;&gt;&lt;property id=&quot;20148&quot; value=&quot;5&quot;/&gt;&lt;property id=&quot;20300&quot; value=&quot;Slide 6&quot;/&gt;&lt;property id=&quot;20307&quot; value=&quot;262&quot;/&gt;&lt;/object&gt;&lt;object type=&quot;3&quot; unique_id=&quot;18611&quot;&gt;&lt;property id=&quot;20148&quot; value=&quot;5&quot;/&gt;&lt;property id=&quot;20300&quot; value=&quot;Slide 7&quot;/&gt;&lt;property id=&quot;20307&quot; value=&quot;263&quot;/&gt;&lt;/object&gt;&lt;object type=&quot;3&quot; unique_id=&quot;19112&quot;&gt;&lt;property id=&quot;20148&quot; value=&quot;5&quot;/&gt;&lt;property id=&quot;20300&quot; value=&quot;Slide 16&quot;/&gt;&lt;property id=&quot;20307&quot; value=&quot;270&quot;/&gt;&lt;/object&gt;&lt;object type=&quot;3&quot; unique_id=&quot;19281&quot;&gt;&lt;property id=&quot;20148&quot; value=&quot;5&quot;/&gt;&lt;property id=&quot;20300&quot; value=&quot;Slide 1&quot;/&gt;&lt;property id=&quot;20307&quot; value=&quot;272&quot;/&gt;&lt;/object&gt;&lt;object type=&quot;3&quot; unique_id=&quot;19534&quot;&gt;&lt;property id=&quot;20148&quot; value=&quot;5&quot;/&gt;&lt;property id=&quot;20300&quot; value=&quot;Slide 9&quot;/&gt;&lt;property id=&quot;20307&quot; value=&quot;273&quot;/&gt;&lt;/object&gt;&lt;object type=&quot;3&quot; unique_id=&quot;19535&quot;&gt;&lt;property id=&quot;20148&quot; value=&quot;5&quot;/&gt;&lt;property id=&quot;20300&quot; value=&quot;Slide 10&quot;/&gt;&lt;property id=&quot;20307&quot; value=&quot;274&quot;/&gt;&lt;/object&gt;&lt;object type=&quot;3&quot; unique_id=&quot;19784&quot;&gt;&lt;property id=&quot;20148&quot; value=&quot;5&quot;/&gt;&lt;property id=&quot;20300&quot; value=&quot;Slide 11&quot;/&gt;&lt;property id=&quot;20307&quot; value=&quot;275&quot;/&gt;&lt;/object&gt;&lt;object type=&quot;3&quot; unique_id=&quot;19842&quot;&gt;&lt;property id=&quot;20148&quot; value=&quot;5&quot;/&gt;&lt;property id=&quot;20300&quot; value=&quot;Slide 12&quot;/&gt;&lt;property id=&quot;20307&quot; value=&quot;276&quot;/&gt;&lt;/object&gt;&lt;object type=&quot;3&quot; unique_id=&quot;19903&quot;&gt;&lt;property id=&quot;20148&quot; value=&quot;5&quot;/&gt;&lt;property id=&quot;20300&quot; value=&quot;Slide 13&quot;/&gt;&lt;property id=&quot;20307&quot; value=&quot;277&quot;/&gt;&lt;/object&gt;&lt;object type=&quot;3&quot; unique_id=&quot;19963&quot;&gt;&lt;property id=&quot;20148&quot; value=&quot;5&quot;/&gt;&lt;property id=&quot;20300&quot; value=&quot;Slide 15&quot;/&gt;&lt;property id=&quot;20307&quot; value=&quot;278&quot;/&gt;&lt;/object&gt;&lt;object type=&quot;3&quot; unique_id=&quot;20308&quot;&gt;&lt;property id=&quot;20148&quot; value=&quot;5&quot;/&gt;&lt;property id=&quot;20300&quot; value=&quot;Slide 14&quot;/&gt;&lt;property id=&quot;20307&quot; value=&quot;279&quot;/&gt;&lt;/object&gt;&lt;object type=&quot;3&quot; unique_id=&quot;22002&quot;&gt;&lt;property id=&quot;20148&quot; value=&quot;5&quot;/&gt;&lt;property id=&quot;20300&quot; value=&quot;Slide 8&quot;/&gt;&lt;property id=&quot;20307&quot; value=&quot;299&quot;/&gt;&lt;/object&gt;&lt;/object&gt;&lt;/object&gt;&lt;/database&gt;"/>
  <p:tag name="SECTOMILLISECCONVERTED" val="1"/>
  <p:tag name="ISPRING_PROJECT_VERSION" val="9.3"/>
  <p:tag name="ISPRING_PROJECT_FOLDER_UPDATED" val="1"/>
  <p:tag name="ISPRING_FIRST_PUBLISH" val="1"/>
  <p:tag name="ISPRING_LMS_API_VERSION" val="SCORM 2004 (4th edition)"/>
  <p:tag name="ISPRING_ULTRA_SCORM_COURSE_ID" val="D6EC45B8-1E44-46E1-9754-98E648B6D3F3"/>
  <p:tag name="ISPRING_CMI5_LAUNCH_METHOD" val="any window"/>
  <p:tag name="ISPRINGCLOUDFOLDERID" val="1"/>
  <p:tag name="ISPRINGONLINEFOLDERID" val="1"/>
  <p:tag name="ISPRING_SCORM_RATE_SLIDES" val="0"/>
  <p:tag name="ISPRING_SCORM_PASSING_SCORE" val="0.000000"/>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UUID" val="{3DF0B31B-4FE5-4840-9F54-9662CD816234}"/>
  <p:tag name="ISPRING_OUTPUT_FOLDER" val="[[&quot;\uFFFD\/\bP{52F60523-431F-4090-BD6D-7A152C603D33}&quot;,&quot;C:\\Users\\dlbri\\OneDrive\\Documents\\DanHome\\AIC Pastoring\\Messages\\Philippians\\Chapter 1\\AV&quot;]]"/>
  <p:tag name="ISPRING_SCREEN_RECS_UPDATED" val="C:\Users\dlbri\OneDrive\Documents\DanHome\AIC Pastoring\Messages\Philippians\Chapter 1\Philippians 1_27-30 - Gospel Loyalty\"/>
  <p:tag name="ISPRING_RESOURCE_FOLDER" val="C:\Users\dlbri\OneDrive\Documents\DanHome\AIC Pastoring\Messages\Philippians\Chapter 1\Philippians 1_27-30 - Gospel Loyalty\"/>
  <p:tag name="ISPRING_PRESENTATION_PATH" val="C:\Users\dlbri\OneDrive\Documents\DanHome\AIC Pastoring\Messages\Philippians\Chapter 1\Philippians 1_27-30 - Gospel Loyalty.pptx"/>
  <p:tag name="FLASHSPRING_ZOOM_TAG" val="71"/>
  <p:tag name="ISPRING_PRESENTATION_INFO_2" val="&lt;?xml version=&quot;1.0&quot; encoding=&quot;UTF-8&quot; standalone=&quot;no&quot; ?&gt;&#10;&lt;presentation2&gt;&#10;&#10;  &lt;slides&gt;&#10;    &lt;slide id=&quot;{F0EF9DCB-1829-4BA4-AD0A-99658F6D1AF4}&quot; pptId=&quot;644&quot;/&gt;&#10;    &lt;slide id=&quot;{932F504E-1E61-4589-9E57-0C57AB1A552D}&quot; pptId=&quot;807&quot;/&gt;&#10;    &lt;slide id=&quot;{ECAA9AE7-A120-4949-9752-874AB87F5EFA}&quot; pptId=&quot;728&quot;/&gt;&#10;    &lt;slide id=&quot;{A23A169F-2C10-4E50-8A47-59769D76C561}&quot; pptId=&quot;653&quot;/&gt;&#10;    &lt;slide id=&quot;{E7E7F871-08D0-48DE-84F5-D200274CFC92}&quot; pptId=&quot;688&quot;/&gt;&#10;    &lt;slide id=&quot;{CAD4E518-BA45-4553-BA75-196FB03E0BEB}&quot; pptId=&quot;665&quot;/&gt;&#10;    &lt;slide id=&quot;{11DC17BE-6583-4F76-AF3E-5FDC28E3E193}&quot; pptId=&quot;775&quot;/&gt;&#10;    &lt;slide id=&quot;{F9FC3FAB-99F1-4B77-BF77-C28E3C9697A2}&quot; pptId=&quot;779&quot;/&gt;&#10;    &lt;slide id=&quot;{8DAB86C1-9C03-4565-866E-69803A409381}&quot; pptId=&quot;780&quot;/&gt;&#10;    &lt;slide id=&quot;{6F7AAA90-8C0F-494E-9086-5A8A84380606}&quot; pptId=&quot;781&quot;/&gt;&#10;    &lt;slide id=&quot;{C771910B-BB87-4E02-BFFC-E9D3D0D46B17}&quot; pptId=&quot;776&quot;/&gt;&#10;    &lt;slide id=&quot;{528FF1D4-E765-4744-AE45-353117B74D4A}&quot; pptId=&quot;777&quot;/&gt;&#10;    &lt;slide id=&quot;{88942124-E983-4369-8860-AF29E2FD13AF}&quot; pptId=&quot;782&quot;/&gt;&#10;    &lt;slide id=&quot;{CC150970-E9BB-4E7C-99AE-8B279EA005E2}&quot; pptId=&quot;783&quot;/&gt;&#10;    &lt;slide id=&quot;{7AAF42B2-FAD1-46BA-87D4-F7CD0C80976C}&quot; pptId=&quot;784&quot;/&gt;&#10;    &lt;slide id=&quot;{79D6AF1C-DCDC-4176-B616-5F67287C23AB}&quot; pptId=&quot;785&quot;/&gt;&#10;    &lt;slide id=&quot;{85BF934D-F30E-49C4-8615-FAF29450C621}&quot; pptId=&quot;791&quot;/&gt;&#10;    &lt;slide id=&quot;{C7199770-6240-4DE8-99E1-E608FED263C2}&quot; pptId=&quot;803&quot;/&gt;&#10;    &lt;slide id=&quot;{68A0123F-B992-4AF1-A2A4-F01B0D7153AD}&quot; pptId=&quot;792&quot;/&gt;&#10;    &lt;slide id=&quot;{C2A404FD-BA5E-4C20-907D-224B0EBA1BBE}&quot; pptId=&quot;786&quot;/&gt;&#10;    &lt;slide id=&quot;{FD1C2E55-C4A4-451E-8581-A9BDF4F73AFC}&quot; pptId=&quot;788&quot;/&gt;&#10;    &lt;slide id=&quot;{1088BCE1-DBA6-46A4-9F10-8D8DF8E62405}&quot; pptId=&quot;789&quot;/&gt;&#10;    &lt;slide id=&quot;{6926140D-ECCE-4835-A1E6-D0E09A5774C3}&quot; pptId=&quot;805&quot;/&gt;&#10;    &lt;slide id=&quot;{0E022488-5A28-4248-AD85-8021518698C4}&quot; pptId=&quot;793&quot;/&gt;&#10;    &lt;slide id=&quot;{7CD12291-1D80-4B45-A939-DDBC2F68CB92}&quot; pptId=&quot;790&quot;/&gt;&#10;    &lt;slide id=&quot;{03EC7144-C86B-4880-9D42-C0C05424F64B}&quot; pptId=&quot;794&quot;/&gt;&#10;    &lt;slide id=&quot;{6A0468DA-422F-4385-8E02-AB08BB66D471}&quot; pptId=&quot;796&quot;/&gt;&#10;    &lt;slide id=&quot;{3B400891-4C44-450A-920E-5E1504B477E7}&quot; pptId=&quot;799&quot;/&gt;&#10;    &lt;slide id=&quot;{E7213CE8-98A5-4F88-B84A-3060BCB9B693}&quot; pptId=&quot;806&quot;/&gt;&#10;    &lt;slide id=&quot;{B6CD3886-50CE-4353-BA6D-50C0839C19BB}&quot; pptId=&quot;798&quot;/&gt;&#10;    &lt;slide id=&quot;{5AE1F24C-6E58-47D4-9274-BA31FE403145}&quot; pptId=&quot;800&quot;/&gt;&#10;    &lt;slide id=&quot;{068598F6-0BBA-4B18-8596-DF75854F4E96}&quot; pptId=&quot;809&quot;/&gt;&#10;    &lt;slide id=&quot;{C5054C97-8929-4DFC-966E-CE0F9ADDC062}&quot; pptId=&quot;801&quot;/&gt;&#10;    &lt;slide id=&quot;{15DCFC01-6E4E-4383-98CB-0EE0CC190D5D}&quot; pptId=&quot;797&quot;/&gt;&#10;    &lt;slide id=&quot;{EEA519A9-1761-482C-BAA1-8CB048968E5B}&quot; pptId=&quot;802&quot;/&gt;&#10;    &lt;slide id=&quot;{F9A1C9D1-038C-440D-A13C-DE2FB41405C3}&quot; pptId=&quot;808&quot;/&gt;&#10;    &lt;slide id=&quot;{A1EDB641-73A6-41E5-A27D-2177E677DABB}&quot; pptId=&quot;300&quot;/&gt;&#10;  &lt;/slides&gt;&#10;&#10;  &lt;narration&gt;&#10;    &lt;audioTracks&gt;&#10;      &lt;audioTrack muted=&quot;false&quot; name=&quot;Philippians 1_27-30 Edited Sound Board Recording&quot; resource=&quot;29a12f3d&quot; slideId=&quot;{F0EF9DCB-1829-4BA4-AD0A-99658F6D1AF4}&quot; startTime=&quot;0&quot; stepIndex=&quot;0&quot; volume=&quot;1&quot;&gt;&#10;        &lt;audio channels=&quot;2&quot; format=&quot;fltp&quot; sampleRate=&quot;48000&quot;/&gt;&#10;      &lt;/audioTrack&gt;&#10;    &lt;/audioTracks&gt;&#10;    &lt;videoTracks/&gt;&#10;  &lt;/narration&gt;&#10;&#10;&lt;/presentation2&gt;&#10;"/>
  <p:tag name="ISPRING_ULTRA_SCORM_COURCE_TITLE" val="Philippians 1_27-30 Gospel Loyalty"/>
  <p:tag name="ISPRING_SCORM_ENDPOINT" val="&lt;endpoint&gt;&lt;enable&gt;0&lt;/enable&gt;&lt;lrs&gt;https://&lt;/lrs&gt;&lt;auth&gt;0&lt;/auth&gt;&lt;login&gt;&lt;/login&gt;&lt;password&gt;&lt;/password&gt;&lt;key&gt;&lt;/key&gt;&lt;name&gt;&lt;/name&gt;&lt;email&gt;&lt;/email&gt;&lt;/endpoint&gt;&#10;"/>
  <p:tag name="ISPRING_SCORM_RATE_QUIZZES" val="0"/>
  <p:tag name="ISPRING_PRESENTATION_TITLE" val="Philippians 1_27-30 Gospel Loyalty"/>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0.225"/>
  <p:tag name="ISPRING_SLIDE_ID_2" val="{E7E7F871-08D0-48DE-84F5-D200274CFC92}"/>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0.225"/>
  <p:tag name="ISPRING_SLIDE_ID_2" val="{E7E7F871-08D0-48DE-84F5-D200274CFC92}"/>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7.747"/>
  <p:tag name="TIMING" val="|9.552"/>
  <p:tag name="ISPRING_SLIDE_ID_2" val="{11DC17BE-6583-4F76-AF3E-5FDC28E3E193}"/>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8.532"/>
  <p:tag name="ISPRING_SLIDE_ID_2" val="{F0EF9DCB-1829-4BA4-AD0A-99658F6D1AF4}"/>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71.839"/>
  <p:tag name="ISPRING_SLIDE_ID_2" val="{932F504E-1E61-4589-9E57-0C57AB1A552D}"/>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0.225"/>
  <p:tag name="ISPRING_SLIDE_ID_2" val="{E7E7F871-08D0-48DE-84F5-D200274CFC92}"/>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0.225"/>
  <p:tag name="ISPRING_SLIDE_ID_2" val="{E7E7F871-08D0-48DE-84F5-D200274CFC92}"/>
</p:tagLst>
</file>

<file path=ppt/tags/tag3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289"/>
  <p:tag name="TIMING" val="|12.277|8.902|17.725|42.701|7.638"/>
  <p:tag name="ISPRING_SLIDE_ID_2" val="{8DAB86C1-9C03-4565-866E-69803A409381}"/>
</p:tagLst>
</file>

<file path=ppt/tags/tag3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3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3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3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3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71.839"/>
  <p:tag name="ISPRING_SLIDE_ID_2" val="{932F504E-1E61-4589-9E57-0C57AB1A552D}"/>
</p:tagLst>
</file>

<file path=ppt/tags/tag4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4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4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4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E255A92B-083D-4A10-B53E-BAEA6FF4426A}:300"/>
  <p:tag name="GENSWF_ADVANCE_TIME" val="57.662"/>
  <p:tag name="ISPRING_SLIDE_ID_2" val="{A1EDB641-73A6-41E5-A27D-2177E677DABB}"/>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4.783"/>
  <p:tag name="TIMING" val="|9.679|23.509"/>
  <p:tag name="ISPRING_SLIDE_ID_2" val="{ECAA9AE7-A120-4949-9752-874AB87F5EF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4206</TotalTime>
  <Words>2580</Words>
  <Application>Microsoft Macintosh PowerPoint</Application>
  <PresentationFormat>Widescreen</PresentationFormat>
  <Paragraphs>252</Paragraphs>
  <Slides>45</Slides>
  <Notes>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Philippians 1_27-30 Gospel Loyalty</dc:title>
  <dc:creator>David Martin</dc:creator>
  <cp:lastModifiedBy>Rick Griffith</cp:lastModifiedBy>
  <cp:revision>9</cp:revision>
  <cp:lastPrinted>2016-09-27T19:32:35Z</cp:lastPrinted>
  <dcterms:created xsi:type="dcterms:W3CDTF">2011-09-26T16:22:56Z</dcterms:created>
  <dcterms:modified xsi:type="dcterms:W3CDTF">2023-03-18T11:55:19Z</dcterms:modified>
</cp:coreProperties>
</file>